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3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4.xml" ContentType="application/vnd.openxmlformats-officedocument.presentationml.notesSlide+xml"/>
  <Override PartName="/ppt/embeddings/oleObject7.bin" ContentType="application/vnd.openxmlformats-officedocument.oleObject"/>
  <Override PartName="/ppt/notesSlides/notesSlide5.xml" ContentType="application/vnd.openxmlformats-officedocument.presentationml.notesSlide+xml"/>
  <Override PartName="/ppt/embeddings/oleObject8.bin" ContentType="application/vnd.openxmlformats-officedocument.oleObjec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9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19.xml" ContentType="application/vnd.openxmlformats-officedocument.presentationml.notesSlide+xml"/>
  <Override PartName="/ppt/embeddings/oleObject13.bin" ContentType="application/vnd.openxmlformats-officedocument.oleObject"/>
  <Override PartName="/ppt/notesSlides/notesSlide20.xml" ContentType="application/vnd.openxmlformats-officedocument.presentationml.notesSlide+xml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97" r:id="rId3"/>
    <p:sldId id="258" r:id="rId4"/>
    <p:sldId id="259" r:id="rId5"/>
    <p:sldId id="260" r:id="rId6"/>
    <p:sldId id="261" r:id="rId7"/>
    <p:sldId id="262" r:id="rId8"/>
    <p:sldId id="299" r:id="rId9"/>
    <p:sldId id="263" r:id="rId10"/>
    <p:sldId id="264" r:id="rId11"/>
    <p:sldId id="265" r:id="rId12"/>
    <p:sldId id="268" r:id="rId13"/>
    <p:sldId id="269" r:id="rId14"/>
    <p:sldId id="270" r:id="rId15"/>
    <p:sldId id="271" r:id="rId16"/>
    <p:sldId id="279" r:id="rId17"/>
    <p:sldId id="272" r:id="rId18"/>
    <p:sldId id="280" r:id="rId19"/>
    <p:sldId id="281" r:id="rId20"/>
    <p:sldId id="273" r:id="rId21"/>
    <p:sldId id="274" r:id="rId22"/>
    <p:sldId id="275" r:id="rId23"/>
    <p:sldId id="276" r:id="rId24"/>
    <p:sldId id="300" r:id="rId25"/>
    <p:sldId id="302" r:id="rId26"/>
    <p:sldId id="283" r:id="rId27"/>
    <p:sldId id="285" r:id="rId28"/>
    <p:sldId id="286" r:id="rId29"/>
    <p:sldId id="287" r:id="rId30"/>
    <p:sldId id="296" r:id="rId31"/>
    <p:sldId id="288" r:id="rId32"/>
    <p:sldId id="298" r:id="rId33"/>
    <p:sldId id="305" r:id="rId34"/>
    <p:sldId id="303" r:id="rId35"/>
    <p:sldId id="304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00CC99"/>
    <a:srgbClr val="FE6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58" autoAdjust="0"/>
  </p:normalViewPr>
  <p:slideViewPr>
    <p:cSldViewPr snapToGrid="0" snapToObjects="1">
      <p:cViewPr varScale="1">
        <p:scale>
          <a:sx n="106" d="100"/>
          <a:sy n="106" d="100"/>
        </p:scale>
        <p:origin x="-168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4" Type="http://schemas.openxmlformats.org/officeDocument/2006/relationships/image" Target="../media/image7.wmf"/><Relationship Id="rId5" Type="http://schemas.openxmlformats.org/officeDocument/2006/relationships/image" Target="../media/image8.wmf"/><Relationship Id="rId1" Type="http://schemas.openxmlformats.org/officeDocument/2006/relationships/image" Target="../media/image4.jpeg"/><Relationship Id="rId2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4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9.wmf"/><Relationship Id="rId3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1" Type="http://schemas.openxmlformats.org/officeDocument/2006/relationships/image" Target="../media/image4.jpeg"/><Relationship Id="rId2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2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27.wmf"/><Relationship Id="rId3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59717-3E96-0644-AF52-C6829CB217AE}" type="datetimeFigureOut">
              <a:rPr lang="en-US" smtClean="0"/>
              <a:t>2013-07-30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E1203-07A6-7246-8A64-AAC0418F8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84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We </a:t>
            </a:r>
            <a:r>
              <a:rPr lang="en-US" dirty="0" smtClean="0"/>
              <a:t>started</a:t>
            </a:r>
            <a:r>
              <a:rPr lang="en-US" baseline="0" dirty="0" smtClean="0"/>
              <a:t> pursuing Physically Based Shading during Black Ops, details of which I presented at SIGGRAPH 2011, as part of the “Advances in Real-Time Rendering” course.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Here I’ll present a brief summary of the important aspects and then dive into improvements we made on Black Ops II.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92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picture shows conceptually the problem through the use of colors. In practice, the problems were mostly intensity related and less often about color.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environment map is normalized from a light probe sample (full sphere of lighting information).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However, lightmap bakes often store only a hemisphere worth of information, hence when we de-normalize the environment map we can’t compensate for the missing hemisphere.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46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16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pixel_irradiance</a:t>
            </a:r>
            <a:r>
              <a:rPr lang="en-US" dirty="0" smtClean="0"/>
              <a:t> can usually</a:t>
            </a:r>
            <a:r>
              <a:rPr lang="en-US" baseline="0" dirty="0" smtClean="0"/>
              <a:t> be calculated as a cheap byproduct of most forms of light baking. It’s virtually guaranteed to exist considering geometric normal irradiance is the most important direction to reproduce correctly.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881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same mesh with three different light bakes.</a:t>
            </a:r>
          </a:p>
          <a:p>
            <a:endParaRPr lang="en-US" dirty="0" smtClean="0"/>
          </a:p>
          <a:p>
            <a:r>
              <a:rPr lang="en-US" dirty="0" smtClean="0"/>
              <a:t>The image shows environment</a:t>
            </a:r>
            <a:r>
              <a:rPr lang="en-US" baseline="0" dirty="0" smtClean="0"/>
              <a:t> specular, boosted 3 stops for easier comparison.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94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how</a:t>
            </a:r>
            <a:r>
              <a:rPr lang="en-US" baseline="0" dirty="0" smtClean="0"/>
              <a:t> the specular from the different light bakes is a lot closer now.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222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Black</a:t>
            </a:r>
            <a:r>
              <a:rPr lang="en-US" baseline="0" dirty="0" smtClean="0"/>
              <a:t> Ops pre-filtering used a Gaussian, which was not an exact match to our cosine power distribution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11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how the environment map blurs much more linearly across the gloss range.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notice how the environment blur is a closer match to the sun hotspot diffusion.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16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talk about how we improved</a:t>
            </a:r>
            <a:r>
              <a:rPr lang="en-US" baseline="0" dirty="0" smtClean="0"/>
              <a:t> the Environment BRDF, let’s talk about what we’re trying to solve first.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option for solving this integral is to importance sample the environment map and the BRDF in the pixel shader. This is very expensive, but it’s a good ground truth.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the environment NDF has a division by pi, as opposed to the point-light NDF which does not.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Environment BRDF:</a:t>
            </a:r>
            <a:r>
              <a:rPr lang="en-US" baseline="0" dirty="0" smtClean="0"/>
              <a:t> </a:t>
            </a:r>
            <a:r>
              <a:rPr lang="en-US" dirty="0" smtClean="0"/>
              <a:t>conceptually you can think of</a:t>
            </a:r>
            <a:r>
              <a:rPr lang="en-US" baseline="0" dirty="0" smtClean="0"/>
              <a:t> it as the BRDF result for a white environment map.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26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en-US" baseline="0" dirty="0" smtClean="0"/>
              <a:t> = normal distribution function (NDF)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 = reflectance function (Fresnel function)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 = shadowing-masking function (Geometry function)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Grouped into three “</a:t>
            </a:r>
            <a:r>
              <a:rPr lang="en-US" baseline="0" dirty="0" err="1" smtClean="0"/>
              <a:t>lego</a:t>
            </a:r>
            <a:r>
              <a:rPr lang="en-US" baseline="0" dirty="0" smtClean="0"/>
              <a:t>” pieces for easier experimentation with different formulations and approximations.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D_pl</a:t>
            </a:r>
            <a:r>
              <a:rPr lang="en-US" baseline="0" dirty="0" smtClean="0"/>
              <a:t> = NDF for point lights grouped with pi/4.</a:t>
            </a:r>
          </a:p>
          <a:p>
            <a:endParaRPr lang="en-US" baseline="0" dirty="0" smtClean="0"/>
          </a:p>
          <a:p>
            <a:r>
              <a:rPr lang="en-US" dirty="0" smtClean="0"/>
              <a:t>V = visibility function: shadowing-masking grouped with foreshortening terms.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90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17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x-axis</a:t>
            </a:r>
            <a:r>
              <a:rPr lang="en-US" baseline="0" dirty="0" smtClean="0"/>
              <a:t> we plot N-dot-V, where rf0 is to the right, glancing angles are to the left.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14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fitted</a:t>
            </a:r>
            <a:r>
              <a:rPr lang="en-US" baseline="0" dirty="0" smtClean="0"/>
              <a:t> curves by trial and error, using Mathematica to guide the process.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29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deployed</a:t>
            </a:r>
            <a:r>
              <a:rPr lang="en-US" baseline="0" dirty="0" smtClean="0"/>
              <a:t> the “cheaper” curves, with good visual results. However, we needed even cheaper expressions.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9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430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we shipped with.</a:t>
            </a:r>
          </a:p>
          <a:p>
            <a:endParaRPr lang="en-US" dirty="0" smtClean="0"/>
          </a:p>
          <a:p>
            <a:r>
              <a:rPr lang="en-US" dirty="0" smtClean="0"/>
              <a:t>It was actually</a:t>
            </a:r>
            <a:r>
              <a:rPr lang="en-US" baseline="0" dirty="0" smtClean="0"/>
              <a:t> faster than the Black Ops Environment “Fresnel”.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69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69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 the much more natural looking specular</a:t>
            </a:r>
            <a:r>
              <a:rPr lang="en-US" baseline="0" dirty="0" smtClean="0"/>
              <a:t> on the shadowed side of the truck.</a:t>
            </a:r>
          </a:p>
          <a:p>
            <a:r>
              <a:rPr lang="en-US" baseline="0" dirty="0" smtClean="0"/>
              <a:t>The car paint is a dielectric material (non-metallic paint).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69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37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this</a:t>
            </a:r>
            <a:r>
              <a:rPr lang="en-US" baseline="0" dirty="0" smtClean="0"/>
              <a:t> is to approximate the (1 – H-dot-L)^5 part of </a:t>
            </a:r>
            <a:r>
              <a:rPr lang="en-US" baseline="0" dirty="0" err="1" smtClean="0"/>
              <a:t>Schlick’s</a:t>
            </a:r>
            <a:r>
              <a:rPr lang="en-US" baseline="0" dirty="0" smtClean="0"/>
              <a:t> Fresnel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95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6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Microfacet</a:t>
            </a:r>
            <a:r>
              <a:rPr lang="en-US" dirty="0" smtClean="0"/>
              <a:t> H</a:t>
            </a:r>
            <a:r>
              <a:rPr lang="en-US" baseline="0" dirty="0" smtClean="0"/>
              <a:t>-dot-L-based formulation.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Everyone seems to use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88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 smtClean="0"/>
              <a:t>Schlick</a:t>
            </a:r>
            <a:r>
              <a:rPr lang="en-US" baseline="0" dirty="0" smtClean="0"/>
              <a:t>-Smith gave the most plausible (albeit the most expensive) specular response.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Lesson learned: very important to have high quality shadow-masking for PBS.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62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Switching gears: indirect specular</a:t>
            </a:r>
            <a:r>
              <a:rPr lang="en-US" baseline="0" dirty="0" smtClean="0"/>
              <a:t> via</a:t>
            </a:r>
            <a:r>
              <a:rPr lang="en-US" dirty="0" smtClean="0"/>
              <a:t> environment maps.</a:t>
            </a:r>
          </a:p>
          <a:p>
            <a:endParaRPr lang="en-US" dirty="0" smtClean="0"/>
          </a:p>
          <a:p>
            <a:r>
              <a:rPr lang="en-US" dirty="0" smtClean="0"/>
              <a:t>We capture environment maps at artist-selected</a:t>
            </a:r>
            <a:r>
              <a:rPr lang="en-US" baseline="0" dirty="0" smtClean="0"/>
              <a:t> locations in the level.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wanted to use</a:t>
            </a:r>
            <a:r>
              <a:rPr lang="en-US" baseline="0" dirty="0" smtClean="0"/>
              <a:t> as few and as high resolution environment maps as possible.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came up with a method that lets us better “fit” and hence “reuse” the same environment map in very different lighting environments compared to where the environment map was captured.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42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env_sh</a:t>
            </a:r>
            <a:r>
              <a:rPr lang="en-US" dirty="0" smtClean="0"/>
              <a:t>[0]</a:t>
            </a:r>
            <a:r>
              <a:rPr lang="en-US" baseline="0" dirty="0" smtClean="0"/>
              <a:t> is the DC term, which is equivalent to evaluating the SH with a (0, 0, 0) direction.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pixel_average_irradiance</a:t>
            </a:r>
            <a:r>
              <a:rPr lang="en-US" dirty="0" smtClean="0"/>
              <a:t> can</a:t>
            </a:r>
            <a:r>
              <a:rPr lang="en-US" baseline="0" dirty="0" smtClean="0"/>
              <a:t> usually be calculated as a cheap byproduct from most forms of light baking.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58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0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we’re using the</a:t>
            </a:r>
            <a:r>
              <a:rPr lang="en-US" baseline="0" dirty="0" smtClean="0"/>
              <a:t> N-dot-V form of the Fresnel formulation.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1/(4 – 3g) acts as a shadowing-masking factor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0E1203-07A6-7246-8A64-AAC0418F8D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38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026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513986"/>
          </a:xfrm>
        </p:spPr>
        <p:txBody>
          <a:bodyPr>
            <a:noAutofit/>
          </a:bodyPr>
          <a:lstStyle>
            <a:lvl1pPr algn="l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956"/>
            <a:ext cx="8229600" cy="405980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09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513986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E67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956"/>
            <a:ext cx="8229600" cy="405980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85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D1A0A-DE3C-E144-AB5A-8D5F00B6D5A9}" type="datetimeFigureOut">
              <a:rPr lang="en-US" smtClean="0"/>
              <a:t>2013-07-30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0FE00-BAC5-F34C-A8B3-FD1C4B6076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73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6.emf"/><Relationship Id="rId6" Type="http://schemas.openxmlformats.org/officeDocument/2006/relationships/image" Target="../media/image4.jpe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3.wmf"/><Relationship Id="rId6" Type="http://schemas.openxmlformats.org/officeDocument/2006/relationships/image" Target="../media/image4.jpeg"/><Relationship Id="rId7" Type="http://schemas.openxmlformats.org/officeDocument/2006/relationships/oleObject" Target="../embeddings/oleObject11.bin"/><Relationship Id="rId8" Type="http://schemas.openxmlformats.org/officeDocument/2006/relationships/image" Target="../media/image24.w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25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6.wmf"/><Relationship Id="rId6" Type="http://schemas.openxmlformats.org/officeDocument/2006/relationships/image" Target="../media/image4.jpe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27.wmf"/><Relationship Id="rId6" Type="http://schemas.openxmlformats.org/officeDocument/2006/relationships/image" Target="../media/image4.jpeg"/><Relationship Id="rId7" Type="http://schemas.openxmlformats.org/officeDocument/2006/relationships/oleObject" Target="../embeddings/oleObject15.bin"/><Relationship Id="rId8" Type="http://schemas.openxmlformats.org/officeDocument/2006/relationships/image" Target="../media/image28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4.bin"/><Relationship Id="rId12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wmf"/><Relationship Id="rId6" Type="http://schemas.openxmlformats.org/officeDocument/2006/relationships/image" Target="../media/image4.jpeg"/><Relationship Id="rId7" Type="http://schemas.openxmlformats.org/officeDocument/2006/relationships/oleObject" Target="../embeddings/oleObject2.bin"/><Relationship Id="rId8" Type="http://schemas.openxmlformats.org/officeDocument/2006/relationships/image" Target="../media/image6.w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7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activisionblizzard.com/career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38.wmf"/><Relationship Id="rId6" Type="http://schemas.openxmlformats.org/officeDocument/2006/relationships/image" Target="../media/image4.jpeg"/><Relationship Id="rId7" Type="http://schemas.openxmlformats.org/officeDocument/2006/relationships/image" Target="../media/image39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oleObject" Target="../embeddings/oleObject17.bin"/><Relationship Id="rId7" Type="http://schemas.openxmlformats.org/officeDocument/2006/relationships/image" Target="../media/image40.wmf"/><Relationship Id="rId8" Type="http://schemas.openxmlformats.org/officeDocument/2006/relationships/image" Target="../media/image4.jpe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9.wmf"/><Relationship Id="rId6" Type="http://schemas.openxmlformats.org/officeDocument/2006/relationships/image" Target="../media/image4.jpeg"/><Relationship Id="rId7" Type="http://schemas.openxmlformats.org/officeDocument/2006/relationships/oleObject" Target="../embeddings/oleObject6.bin"/><Relationship Id="rId8" Type="http://schemas.openxmlformats.org/officeDocument/2006/relationships/image" Target="../media/image10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1.wmf"/><Relationship Id="rId6" Type="http://schemas.openxmlformats.org/officeDocument/2006/relationships/image" Target="../media/image4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2.emf"/><Relationship Id="rId6" Type="http://schemas.openxmlformats.org/officeDocument/2006/relationships/image" Target="../media/image4.jpe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265633" y="1682826"/>
            <a:ext cx="391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6700"/>
                </a:solidFill>
                <a:latin typeface="Calibri" pitchFamily="34" charset="0"/>
              </a:rPr>
              <a:t>Getting More Physical in</a:t>
            </a:r>
            <a:endParaRPr lang="en-CA" sz="2800" b="1" dirty="0">
              <a:solidFill>
                <a:srgbClr val="FE6700"/>
              </a:solidFill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43105" y="3345745"/>
            <a:ext cx="316073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FE6700"/>
                </a:solidFill>
                <a:latin typeface="Calibri" pitchFamily="34" charset="0"/>
              </a:rPr>
              <a:t>Dimitar</a:t>
            </a:r>
            <a:r>
              <a:rPr lang="en-US" sz="2400" b="1" dirty="0">
                <a:solidFill>
                  <a:srgbClr val="FE6700"/>
                </a:solidFill>
                <a:latin typeface="Calibri" pitchFamily="34" charset="0"/>
              </a:rPr>
              <a:t> </a:t>
            </a:r>
            <a:r>
              <a:rPr lang="en-US" sz="2400" b="1" dirty="0" err="1" smtClean="0">
                <a:solidFill>
                  <a:srgbClr val="FE6700"/>
                </a:solidFill>
                <a:latin typeface="Calibri" pitchFamily="34" charset="0"/>
              </a:rPr>
              <a:t>Lazarov</a:t>
            </a:r>
            <a:endParaRPr lang="en-US" sz="2400" b="1" dirty="0" smtClean="0">
              <a:solidFill>
                <a:srgbClr val="FE6700"/>
              </a:solidFill>
              <a:latin typeface="Calibri" pitchFamily="34" charset="0"/>
            </a:endParaRP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</a:rPr>
              <a:t>Lead </a:t>
            </a:r>
            <a:r>
              <a:rPr lang="en-US" sz="1600" b="1" dirty="0">
                <a:solidFill>
                  <a:schemeClr val="bg1"/>
                </a:solidFill>
                <a:latin typeface="Calibri" pitchFamily="34" charset="0"/>
              </a:rPr>
              <a:t>Graphics </a:t>
            </a:r>
            <a:r>
              <a:rPr lang="en-US" sz="1600" b="1" dirty="0" smtClean="0">
                <a:solidFill>
                  <a:schemeClr val="bg1"/>
                </a:solidFill>
                <a:latin typeface="Calibri" pitchFamily="34" charset="0"/>
              </a:rPr>
              <a:t>Engineer, Treyarch</a:t>
            </a:r>
            <a:endParaRPr lang="en-US" sz="1600" b="1" dirty="0">
              <a:solidFill>
                <a:schemeClr val="bg1"/>
              </a:solidFill>
              <a:latin typeface="Calibri" pitchFamily="34" charset="0"/>
            </a:endParaRPr>
          </a:p>
          <a:p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186311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Arial" charset="0"/>
              </a:rPr>
              <a:t>Black Ops: environment map </a:t>
            </a:r>
            <a:r>
              <a:rPr lang="en-US" dirty="0">
                <a:latin typeface="+mn-lt"/>
                <a:cs typeface="Arial" charset="0"/>
              </a:rPr>
              <a:t>“Fresnel”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More than just </a:t>
            </a:r>
            <a:r>
              <a:rPr lang="en-US" dirty="0" smtClean="0"/>
              <a:t>Fresnel, included shadowing-masking </a:t>
            </a:r>
            <a:r>
              <a:rPr lang="en-US" dirty="0"/>
              <a:t>factor</a:t>
            </a:r>
          </a:p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Early attempt at deriving an “Environment BRDF”</a:t>
            </a:r>
          </a:p>
          <a:p>
            <a:endParaRPr lang="en-US" dirty="0"/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582972"/>
              </p:ext>
            </p:extLst>
          </p:nvPr>
        </p:nvGraphicFramePr>
        <p:xfrm>
          <a:off x="2218267" y="2380721"/>
          <a:ext cx="4699000" cy="1106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2" name="Equation" r:id="rId4" imgW="1905000" imgH="444500" progId="Equation.3">
                  <p:embed/>
                </p:oleObj>
              </mc:Choice>
              <mc:Fallback>
                <p:oleObj name="Equation" r:id="rId4" imgW="19050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8267" y="2380721"/>
                        <a:ext cx="4699000" cy="1106487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037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Getting More Physical in Call of Duty: Black Ops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Direct Specular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/>
              <a:t>Very happy with the look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/>
              <a:t>Focused on performance </a:t>
            </a:r>
            <a:r>
              <a:rPr lang="en-US" dirty="0" smtClean="0"/>
              <a:t>improvements (details in the course notes)</a:t>
            </a:r>
            <a:endParaRPr lang="en-US" dirty="0"/>
          </a:p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Indirect Specular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/>
              <a:t>Various deficiencies in the Black Ops methods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/>
              <a:t>The major focus of improvements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871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Environment </a:t>
            </a:r>
            <a:r>
              <a:rPr lang="en-US" dirty="0" smtClean="0">
                <a:cs typeface="Arial" charset="0"/>
              </a:rPr>
              <a:t>map normalization: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956"/>
            <a:ext cx="8229600" cy="503175"/>
          </a:xfrm>
        </p:spPr>
        <p:txBody>
          <a:bodyPr/>
          <a:lstStyle/>
          <a:p>
            <a:r>
              <a:rPr lang="en-US" dirty="0" smtClean="0"/>
              <a:t>Average irradiance: </a:t>
            </a:r>
            <a:r>
              <a:rPr lang="en-US" dirty="0"/>
              <a:t>poor choice for </a:t>
            </a:r>
            <a:r>
              <a:rPr lang="en-US" dirty="0" smtClean="0"/>
              <a:t>normalization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442283" y="1962287"/>
            <a:ext cx="4267200" cy="4267200"/>
            <a:chOff x="2061283" y="1983236"/>
            <a:chExt cx="4267200" cy="4267200"/>
          </a:xfrm>
        </p:grpSpPr>
        <p:sp>
          <p:nvSpPr>
            <p:cNvPr id="6" name="Rectangle 19"/>
            <p:cNvSpPr>
              <a:spLocks noChangeArrowheads="1"/>
            </p:cNvSpPr>
            <p:nvPr/>
          </p:nvSpPr>
          <p:spPr bwMode="auto">
            <a:xfrm>
              <a:off x="2061283" y="4108409"/>
              <a:ext cx="4267200" cy="152400"/>
            </a:xfrm>
            <a:prstGeom prst="rect">
              <a:avLst/>
            </a:prstGeom>
            <a:solidFill>
              <a:srgbClr val="33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914400"/>
              <a:endParaRPr lang="en-US" dirty="0"/>
            </a:p>
          </p:txBody>
        </p:sp>
        <p:sp>
          <p:nvSpPr>
            <p:cNvPr id="7" name="AutoShape 22"/>
            <p:cNvSpPr>
              <a:spLocks noChangeArrowheads="1"/>
            </p:cNvSpPr>
            <p:nvPr/>
          </p:nvSpPr>
          <p:spPr bwMode="auto">
            <a:xfrm>
              <a:off x="2061283" y="1983236"/>
              <a:ext cx="4267200" cy="4267200"/>
            </a:xfrm>
            <a:custGeom>
              <a:avLst/>
              <a:gdLst>
                <a:gd name="G0" fmla="+- 9940 0 0"/>
                <a:gd name="G1" fmla="+- -11775326 0 0"/>
                <a:gd name="G2" fmla="+- 0 0 -11775326"/>
                <a:gd name="T0" fmla="*/ 0 256 1"/>
                <a:gd name="T1" fmla="*/ 180 256 1"/>
                <a:gd name="G3" fmla="+- -11775326 T0 T1"/>
                <a:gd name="T2" fmla="*/ 0 256 1"/>
                <a:gd name="T3" fmla="*/ 90 256 1"/>
                <a:gd name="G4" fmla="+- -11775326 T2 T3"/>
                <a:gd name="G5" fmla="*/ G4 2 1"/>
                <a:gd name="T4" fmla="*/ 90 256 1"/>
                <a:gd name="T5" fmla="*/ 0 256 1"/>
                <a:gd name="G6" fmla="+- -11775326 T4 T5"/>
                <a:gd name="G7" fmla="*/ G6 2 1"/>
                <a:gd name="G8" fmla="abs -11775326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9940"/>
                <a:gd name="G18" fmla="*/ 9940 1 2"/>
                <a:gd name="G19" fmla="+- G18 5400 0"/>
                <a:gd name="G20" fmla="cos G19 -11775326"/>
                <a:gd name="G21" fmla="sin G19 -11775326"/>
                <a:gd name="G22" fmla="+- G20 10800 0"/>
                <a:gd name="G23" fmla="+- G21 10800 0"/>
                <a:gd name="G24" fmla="+- 10800 0 G20"/>
                <a:gd name="G25" fmla="+- 9940 10800 0"/>
                <a:gd name="G26" fmla="?: G9 G17 G25"/>
                <a:gd name="G27" fmla="?: G9 0 21600"/>
                <a:gd name="G28" fmla="cos 10800 -11775326"/>
                <a:gd name="G29" fmla="sin 10800 -11775326"/>
                <a:gd name="G30" fmla="sin 9940 -11775326"/>
                <a:gd name="G31" fmla="+- G28 10800 0"/>
                <a:gd name="G32" fmla="+- G29 10800 0"/>
                <a:gd name="G33" fmla="+- G30 10800 0"/>
                <a:gd name="G34" fmla="?: G4 0 G31"/>
                <a:gd name="G35" fmla="?: -11775326 G34 0"/>
                <a:gd name="G36" fmla="?: G6 G35 G31"/>
                <a:gd name="G37" fmla="+- 21600 0 G36"/>
                <a:gd name="G38" fmla="?: G4 0 G33"/>
                <a:gd name="G39" fmla="?: -11775326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430 w 21600"/>
                <a:gd name="T15" fmla="*/ 10741 h 21600"/>
                <a:gd name="T16" fmla="*/ 10800 w 21600"/>
                <a:gd name="T17" fmla="*/ 860 h 21600"/>
                <a:gd name="T18" fmla="*/ 21170 w 21600"/>
                <a:gd name="T19" fmla="*/ 10741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860" y="10744"/>
                  </a:moveTo>
                  <a:cubicBezTo>
                    <a:pt x="890" y="5276"/>
                    <a:pt x="5332" y="859"/>
                    <a:pt x="10800" y="860"/>
                  </a:cubicBezTo>
                  <a:cubicBezTo>
                    <a:pt x="16267" y="860"/>
                    <a:pt x="20709" y="5276"/>
                    <a:pt x="20739" y="10744"/>
                  </a:cubicBezTo>
                  <a:lnTo>
                    <a:pt x="21599" y="10739"/>
                  </a:lnTo>
                  <a:cubicBezTo>
                    <a:pt x="21566" y="4798"/>
                    <a:pt x="16740" y="-1"/>
                    <a:pt x="10799" y="0"/>
                  </a:cubicBezTo>
                  <a:cubicBezTo>
                    <a:pt x="4859" y="0"/>
                    <a:pt x="33" y="4798"/>
                    <a:pt x="0" y="10739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24"/>
            <p:cNvSpPr>
              <a:spLocks noChangeArrowheads="1"/>
            </p:cNvSpPr>
            <p:nvPr/>
          </p:nvSpPr>
          <p:spPr bwMode="auto">
            <a:xfrm>
              <a:off x="3363033" y="2959059"/>
              <a:ext cx="533400" cy="533400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25"/>
            <p:cNvSpPr>
              <a:spLocks noChangeArrowheads="1"/>
            </p:cNvSpPr>
            <p:nvPr/>
          </p:nvSpPr>
          <p:spPr bwMode="auto">
            <a:xfrm>
              <a:off x="4652083" y="3803609"/>
              <a:ext cx="609600" cy="609600"/>
            </a:xfrm>
            <a:custGeom>
              <a:avLst/>
              <a:gdLst>
                <a:gd name="G0" fmla="+- 225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225"/>
                <a:gd name="G18" fmla="*/ 225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225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225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5287 w 21600"/>
                <a:gd name="T15" fmla="*/ 10800 h 21600"/>
                <a:gd name="T16" fmla="*/ 10800 w 21600"/>
                <a:gd name="T17" fmla="*/ 10575 h 21600"/>
                <a:gd name="T18" fmla="*/ 16313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10575" y="10800"/>
                  </a:moveTo>
                  <a:cubicBezTo>
                    <a:pt x="10575" y="10675"/>
                    <a:pt x="10675" y="10575"/>
                    <a:pt x="10800" y="10575"/>
                  </a:cubicBezTo>
                  <a:cubicBezTo>
                    <a:pt x="10924" y="10574"/>
                    <a:pt x="11024" y="10675"/>
                    <a:pt x="11025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 flipV="1">
              <a:off x="3629733" y="284475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 rot="10800000" flipV="1">
              <a:off x="3629733" y="322575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28"/>
            <p:cNvSpPr>
              <a:spLocks noChangeShapeType="1"/>
            </p:cNvSpPr>
            <p:nvPr/>
          </p:nvSpPr>
          <p:spPr bwMode="auto">
            <a:xfrm rot="5400000" flipV="1">
              <a:off x="3820233" y="303525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29"/>
            <p:cNvSpPr>
              <a:spLocks noChangeShapeType="1"/>
            </p:cNvSpPr>
            <p:nvPr/>
          </p:nvSpPr>
          <p:spPr bwMode="auto">
            <a:xfrm rot="16200000" flipV="1">
              <a:off x="3439233" y="303525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30"/>
            <p:cNvSpPr>
              <a:spLocks noChangeShapeType="1"/>
            </p:cNvSpPr>
            <p:nvPr/>
          </p:nvSpPr>
          <p:spPr bwMode="auto">
            <a:xfrm rot="2700000" flipV="1">
              <a:off x="3763083" y="290190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 rot="8100000" flipV="1">
              <a:off x="3756733" y="316860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2"/>
            <p:cNvSpPr>
              <a:spLocks noChangeShapeType="1"/>
            </p:cNvSpPr>
            <p:nvPr/>
          </p:nvSpPr>
          <p:spPr bwMode="auto">
            <a:xfrm rot="13500000" flipV="1">
              <a:off x="3490033" y="316860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33"/>
            <p:cNvSpPr>
              <a:spLocks noChangeShapeType="1"/>
            </p:cNvSpPr>
            <p:nvPr/>
          </p:nvSpPr>
          <p:spPr bwMode="auto">
            <a:xfrm rot="18900000" flipV="1">
              <a:off x="3490033" y="2910336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 flipV="1">
              <a:off x="4956883" y="372105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35"/>
            <p:cNvSpPr>
              <a:spLocks noChangeShapeType="1"/>
            </p:cNvSpPr>
            <p:nvPr/>
          </p:nvSpPr>
          <p:spPr bwMode="auto">
            <a:xfrm rot="5400000" flipV="1">
              <a:off x="5147383" y="391155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36"/>
            <p:cNvSpPr>
              <a:spLocks noChangeShapeType="1"/>
            </p:cNvSpPr>
            <p:nvPr/>
          </p:nvSpPr>
          <p:spPr bwMode="auto">
            <a:xfrm rot="16200000" flipV="1">
              <a:off x="4766383" y="391155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37"/>
            <p:cNvSpPr>
              <a:spLocks noChangeShapeType="1"/>
            </p:cNvSpPr>
            <p:nvPr/>
          </p:nvSpPr>
          <p:spPr bwMode="auto">
            <a:xfrm rot="2700000" flipV="1">
              <a:off x="5090233" y="377820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rot="18900000" flipV="1">
              <a:off x="4817183" y="3778209"/>
              <a:ext cx="0" cy="38100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445894" y="3553637"/>
            <a:ext cx="1129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Light probe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808988" y="4387264"/>
            <a:ext cx="10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Lightmap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 rot="10800000">
            <a:off x="5033083" y="3777664"/>
            <a:ext cx="609600" cy="609600"/>
          </a:xfrm>
          <a:custGeom>
            <a:avLst/>
            <a:gdLst>
              <a:gd name="G0" fmla="+- 225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225"/>
              <a:gd name="G18" fmla="*/ 225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225 10800 0"/>
              <a:gd name="G26" fmla="?: G9 G17 G25"/>
              <a:gd name="G27" fmla="?: G9 0 21600"/>
              <a:gd name="G28" fmla="cos 10800 11796480"/>
              <a:gd name="G29" fmla="sin 10800 11796480"/>
              <a:gd name="G30" fmla="sin 225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287 w 21600"/>
              <a:gd name="T15" fmla="*/ 10800 h 21600"/>
              <a:gd name="T16" fmla="*/ 10800 w 21600"/>
              <a:gd name="T17" fmla="*/ 10575 h 21600"/>
              <a:gd name="T18" fmla="*/ 16313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575" y="10800"/>
                </a:moveTo>
                <a:cubicBezTo>
                  <a:pt x="10575" y="10675"/>
                  <a:pt x="10675" y="10575"/>
                  <a:pt x="10800" y="10575"/>
                </a:cubicBezTo>
                <a:cubicBezTo>
                  <a:pt x="10924" y="10574"/>
                  <a:pt x="11024" y="10675"/>
                  <a:pt x="11025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080808">
              <a:alpha val="25098"/>
            </a:srgbClr>
          </a:solidFill>
          <a:ln w="9525">
            <a:solidFill>
              <a:schemeClr val="accent5">
                <a:lumMod val="60000"/>
                <a:lumOff val="4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191849" y="405519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929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charset="0"/>
              </a:rPr>
              <a:t>Environment map normalization: new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956"/>
            <a:ext cx="8229600" cy="1400605"/>
          </a:xfrm>
        </p:spPr>
        <p:txBody>
          <a:bodyPr/>
          <a:lstStyle/>
          <a:p>
            <a:pPr marL="304800" indent="-304800" eaLnBrk="0" hangingPunct="0">
              <a:buFont typeface="Arial" charset="0"/>
              <a:buChar char="•"/>
            </a:pPr>
            <a:r>
              <a:rPr lang="en-US" dirty="0" smtClean="0"/>
              <a:t>Normalize </a:t>
            </a:r>
            <a:r>
              <a:rPr lang="en-US" dirty="0"/>
              <a:t>with </a:t>
            </a:r>
            <a:r>
              <a:rPr lang="en-US" dirty="0" smtClean="0"/>
              <a:t>irradiance</a:t>
            </a:r>
            <a:endParaRPr lang="en-US" dirty="0"/>
          </a:p>
          <a:p>
            <a:pPr marL="712788" lvl="1" indent="-304800" eaLnBrk="0" hangingPunct="0"/>
            <a:r>
              <a:rPr lang="en-US" dirty="0"/>
              <a:t>Can’t bake normalization offline	</a:t>
            </a:r>
          </a:p>
          <a:p>
            <a:pPr marL="712788" lvl="1" indent="-304800" eaLnBrk="0" hangingPunct="0"/>
            <a:r>
              <a:rPr lang="en-US" dirty="0"/>
              <a:t>Pass environment map’s directional irradiance to run-</a:t>
            </a:r>
            <a:r>
              <a:rPr lang="en-US" dirty="0" smtClean="0"/>
              <a:t>time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used tinted scalar </a:t>
            </a:r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-order </a:t>
            </a:r>
            <a:r>
              <a:rPr lang="en-US" dirty="0"/>
              <a:t>Spherical Harmonics)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7" y="2551002"/>
            <a:ext cx="3360420" cy="190119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843972" y="3501597"/>
            <a:ext cx="378573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8618" y="2571750"/>
            <a:ext cx="4426667" cy="190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88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Improved </a:t>
            </a:r>
            <a:r>
              <a:rPr lang="en-US" dirty="0" smtClean="0">
                <a:cs typeface="Arial" charset="0"/>
              </a:rPr>
              <a:t>normalization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800" indent="-304800" eaLnBrk="0" hangingPunct="0">
              <a:buNone/>
            </a:pPr>
            <a:r>
              <a:rPr lang="en-US" sz="1800" dirty="0" smtClean="0"/>
              <a:t>Offline:</a:t>
            </a:r>
            <a:endParaRPr lang="en-US" sz="1800" i="1" dirty="0" smtClean="0"/>
          </a:p>
          <a:p>
            <a:pPr marL="304800" indent="-304800" eaLnBrk="0" hangingPunct="0">
              <a:buNone/>
            </a:pPr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env_sh9 = capture_sh9(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env_pos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304800" indent="-304800" eaLnBrk="0" hangingPunct="0">
              <a:buNone/>
            </a:pPr>
            <a:r>
              <a:rPr lang="en-US" sz="1800" dirty="0" smtClean="0"/>
              <a:t>Vertex Shader:</a:t>
            </a:r>
            <a:endParaRPr lang="en-US" sz="1800" i="1" dirty="0" smtClean="0"/>
          </a:p>
          <a:p>
            <a:pPr marL="304800" indent="-304800" eaLnBrk="0" hangingPunc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env_irradiance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eval_sh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(env_sh9,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vertex_normal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marL="304800" indent="-304800" eaLnBrk="0" hangingPunct="0">
              <a:buNone/>
            </a:pPr>
            <a:r>
              <a:rPr lang="en-US" sz="1800" dirty="0" smtClean="0"/>
              <a:t>Pixel Shader:</a:t>
            </a:r>
            <a:endParaRPr lang="en-US" sz="1800" i="1" dirty="0" smtClean="0"/>
          </a:p>
          <a:p>
            <a:pPr marL="304800" indent="-304800" eaLnBrk="0" hangingPunc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env_color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= sample(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env_map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)/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env_irradiance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*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pixel_irradiance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110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Environment </a:t>
            </a:r>
            <a:r>
              <a:rPr lang="en-US" dirty="0" smtClean="0">
                <a:cs typeface="Arial" charset="0"/>
              </a:rPr>
              <a:t>map normalization: old method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31520"/>
            <a:ext cx="7315200" cy="41148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482874" y="2650981"/>
            <a:ext cx="1665723" cy="166572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159988" y="2650983"/>
            <a:ext cx="1665723" cy="166572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419243" y="2650982"/>
            <a:ext cx="1665723" cy="166572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63954" y="4408922"/>
            <a:ext cx="10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Lightmap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73988" y="4418862"/>
            <a:ext cx="128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Vertex bake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6484" y="4430510"/>
            <a:ext cx="125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Light probe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80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Environment </a:t>
            </a:r>
            <a:r>
              <a:rPr lang="en-US" dirty="0" smtClean="0">
                <a:cs typeface="Arial" charset="0"/>
              </a:rPr>
              <a:t>map normalization: new method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31520"/>
            <a:ext cx="7315200" cy="4114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482874" y="2650981"/>
            <a:ext cx="1665723" cy="166572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59988" y="2650983"/>
            <a:ext cx="1665723" cy="166572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19243" y="2650982"/>
            <a:ext cx="1665723" cy="1665723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63954" y="4408922"/>
            <a:ext cx="10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Lightmap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73988" y="4418862"/>
            <a:ext cx="128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Vertex bake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26484" y="4430510"/>
            <a:ext cx="125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Light probe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5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Improved </a:t>
            </a:r>
            <a:r>
              <a:rPr lang="en-US" dirty="0" smtClean="0">
                <a:cs typeface="Arial" charset="0"/>
              </a:rPr>
              <a:t>environment map pre-filtering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Customized </a:t>
            </a:r>
            <a:r>
              <a:rPr lang="en-US" dirty="0" err="1"/>
              <a:t>CubeMapGen</a:t>
            </a:r>
            <a:r>
              <a:rPr lang="en-US" dirty="0"/>
              <a:t> with </a:t>
            </a:r>
            <a:r>
              <a:rPr lang="en-US" dirty="0" smtClean="0"/>
              <a:t>cosine </a:t>
            </a:r>
            <a:r>
              <a:rPr lang="en-US" dirty="0"/>
              <a:t>p</a:t>
            </a:r>
            <a:r>
              <a:rPr lang="en-US" dirty="0" smtClean="0"/>
              <a:t>ower </a:t>
            </a:r>
            <a:r>
              <a:rPr lang="en-US" dirty="0"/>
              <a:t>filter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 smtClean="0"/>
              <a:t>Concurrent </a:t>
            </a:r>
            <a:r>
              <a:rPr lang="en-US" dirty="0"/>
              <a:t>work with </a:t>
            </a:r>
            <a:r>
              <a:rPr lang="en-US" dirty="0" err="1" smtClean="0"/>
              <a:t>Sébastien</a:t>
            </a:r>
            <a:r>
              <a:rPr lang="en-US" dirty="0" smtClean="0"/>
              <a:t> </a:t>
            </a:r>
            <a:r>
              <a:rPr lang="en-US" dirty="0" err="1" smtClean="0"/>
              <a:t>Lagarde</a:t>
            </a:r>
            <a:endParaRPr lang="en-US" dirty="0"/>
          </a:p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Each </a:t>
            </a:r>
            <a:r>
              <a:rPr lang="en-US" dirty="0" err="1"/>
              <a:t>mip</a:t>
            </a:r>
            <a:r>
              <a:rPr lang="en-US" dirty="0"/>
              <a:t> level filtered with matching gloss / specular power</a:t>
            </a:r>
          </a:p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Top </a:t>
            </a:r>
            <a:r>
              <a:rPr lang="en-US" dirty="0" err="1"/>
              <a:t>mip</a:t>
            </a:r>
            <a:r>
              <a:rPr lang="en-US" dirty="0"/>
              <a:t> “resolution” tied to max specular power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/>
              <a:t>Dropped environment map resolution from 256x256 to 128x128</a:t>
            </a:r>
          </a:p>
          <a:p>
            <a:pPr marL="285750" indent="-285750" eaLnBrk="0" hangingPunct="0">
              <a:buFont typeface="Arial" pitchFamily="34" charset="0"/>
              <a:buChar char="•"/>
            </a:pPr>
            <a:r>
              <a:rPr lang="en-US" dirty="0"/>
              <a:t>Blinn-Phong to </a:t>
            </a:r>
            <a:r>
              <a:rPr lang="en-US" dirty="0" err="1"/>
              <a:t>Phong</a:t>
            </a:r>
            <a:r>
              <a:rPr lang="en-US" dirty="0"/>
              <a:t> specular power </a:t>
            </a:r>
            <a:r>
              <a:rPr lang="en-US" dirty="0" smtClean="0"/>
              <a:t>conversion:</a:t>
            </a:r>
          </a:p>
          <a:p>
            <a:pPr marL="0" indent="0" algn="ctr" eaLnBrk="0" hangingPunct="0"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α</a:t>
            </a:r>
            <a:r>
              <a:rPr lang="en-US" baseline="-25000" dirty="0" err="1" smtClean="0">
                <a:latin typeface="Courier New" pitchFamily="49" charset="0"/>
                <a:cs typeface="Courier New" pitchFamily="49" charset="0"/>
              </a:rPr>
              <a:t>phong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α</a:t>
            </a:r>
            <a:r>
              <a:rPr lang="en-US" baseline="-25000" dirty="0" err="1">
                <a:latin typeface="Courier New" pitchFamily="49" charset="0"/>
                <a:cs typeface="Courier New" pitchFamily="49" charset="0"/>
              </a:rPr>
              <a:t>blinn-phong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/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4</a:t>
            </a:r>
            <a:endParaRPr lang="en-US" sz="1800" dirty="0" smtClean="0"/>
          </a:p>
          <a:p>
            <a:pPr eaLnBrk="0" hangingPunct="0"/>
            <a:endParaRPr lang="en-US" sz="1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83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Environment </a:t>
            </a:r>
            <a:r>
              <a:rPr lang="en-US" dirty="0" smtClean="0">
                <a:cs typeface="Arial" charset="0"/>
              </a:rPr>
              <a:t>map pre-filtering: old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31520"/>
            <a:ext cx="7315200" cy="4114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67753" y="2475287"/>
            <a:ext cx="6808494" cy="10192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67753" y="35178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gloss 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3668" y="35178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gloss 1.0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075710" y="35178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gloss 0.5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423015" y="2540219"/>
            <a:ext cx="297968" cy="297968"/>
          </a:xfrm>
          <a:prstGeom prst="ellipse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23015" y="2835921"/>
            <a:ext cx="297968" cy="297968"/>
          </a:xfrm>
          <a:prstGeom prst="ellipse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04757" y="1442545"/>
            <a:ext cx="1300619" cy="369332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sun hotspot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>
            <a:stCxn id="10" idx="2"/>
            <a:endCxn id="8" idx="1"/>
          </p:cNvCxnSpPr>
          <p:nvPr/>
        </p:nvCxnSpPr>
        <p:spPr>
          <a:xfrm>
            <a:off x="3055067" y="1811877"/>
            <a:ext cx="1411584" cy="771978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25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Environment </a:t>
            </a:r>
            <a:r>
              <a:rPr lang="en-US" dirty="0" smtClean="0">
                <a:cs typeface="Arial" charset="0"/>
              </a:rPr>
              <a:t>map pre-filtering: </a:t>
            </a:r>
            <a:r>
              <a:rPr lang="en-US" dirty="0">
                <a:cs typeface="Arial" charset="0"/>
              </a:rPr>
              <a:t>n</a:t>
            </a:r>
            <a:r>
              <a:rPr lang="en-US" dirty="0" smtClean="0">
                <a:cs typeface="Arial" charset="0"/>
              </a:rPr>
              <a:t>ew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31520"/>
            <a:ext cx="7315200" cy="411480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sp>
        <p:nvSpPr>
          <p:cNvPr id="4" name="Rectangle 3"/>
          <p:cNvSpPr/>
          <p:nvPr/>
        </p:nvSpPr>
        <p:spPr>
          <a:xfrm>
            <a:off x="1167753" y="2475287"/>
            <a:ext cx="6808494" cy="10192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67753" y="35178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gloss 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83668" y="35178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gloss 1.0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75710" y="35178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gloss 0.5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423015" y="2540219"/>
            <a:ext cx="297968" cy="297968"/>
          </a:xfrm>
          <a:prstGeom prst="ellipse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23015" y="2835921"/>
            <a:ext cx="297968" cy="297968"/>
          </a:xfrm>
          <a:prstGeom prst="ellipse">
            <a:avLst/>
          </a:prstGeom>
          <a:noFill/>
          <a:ln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04757" y="1442545"/>
            <a:ext cx="1300619" cy="369332"/>
          </a:xfrm>
          <a:prstGeom prst="rect">
            <a:avLst/>
          </a:prstGeom>
          <a:noFill/>
          <a:ln>
            <a:solidFill>
              <a:srgbClr val="FFFF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sun hotspot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>
            <a:stCxn id="10" idx="2"/>
            <a:endCxn id="3" idx="1"/>
          </p:cNvCxnSpPr>
          <p:nvPr/>
        </p:nvCxnSpPr>
        <p:spPr>
          <a:xfrm>
            <a:off x="3055067" y="1811877"/>
            <a:ext cx="1411584" cy="771978"/>
          </a:xfrm>
          <a:prstGeom prst="straightConnector1">
            <a:avLst/>
          </a:prstGeom>
          <a:ln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416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charset="0"/>
              </a:rPr>
              <a:t>Black Ops: shading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Diffuse response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 smtClean="0"/>
              <a:t>Direct: </a:t>
            </a:r>
            <a:r>
              <a:rPr lang="en-US" dirty="0"/>
              <a:t>analytical lights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 smtClean="0"/>
              <a:t>Indirect: </a:t>
            </a:r>
            <a:r>
              <a:rPr lang="en-US" dirty="0" err="1"/>
              <a:t>lightmaps</a:t>
            </a:r>
            <a:r>
              <a:rPr lang="en-US" dirty="0"/>
              <a:t>, light </a:t>
            </a:r>
            <a:r>
              <a:rPr lang="en-US" dirty="0" smtClean="0"/>
              <a:t>probes</a:t>
            </a:r>
            <a:endParaRPr lang="en-US" dirty="0"/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 err="1"/>
              <a:t>Lambertian</a:t>
            </a:r>
            <a:r>
              <a:rPr lang="en-US" dirty="0"/>
              <a:t> BRDF</a:t>
            </a:r>
          </a:p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Specular response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 smtClean="0"/>
              <a:t>Direct: </a:t>
            </a:r>
            <a:r>
              <a:rPr lang="en-US" dirty="0"/>
              <a:t>analytical lights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 smtClean="0"/>
              <a:t>Indirect: </a:t>
            </a:r>
            <a:r>
              <a:rPr lang="en-US" dirty="0"/>
              <a:t>environment maps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 err="1"/>
              <a:t>Microfacet</a:t>
            </a:r>
            <a:r>
              <a:rPr lang="en-US" dirty="0"/>
              <a:t> BRDF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53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Environment </a:t>
            </a:r>
            <a:r>
              <a:rPr lang="en-US" dirty="0" smtClean="0">
                <a:cs typeface="Arial" charset="0"/>
              </a:rPr>
              <a:t>lighting: ground truth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 lighting integral</a:t>
            </a:r>
          </a:p>
          <a:p>
            <a:endParaRPr lang="en-US" dirty="0"/>
          </a:p>
        </p:txBody>
      </p:sp>
      <p:graphicFrame>
        <p:nvGraphicFramePr>
          <p:cNvPr id="4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4408050"/>
              </p:ext>
            </p:extLst>
          </p:nvPr>
        </p:nvGraphicFramePr>
        <p:xfrm>
          <a:off x="1610196" y="1647550"/>
          <a:ext cx="4165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2" name="Equation" r:id="rId4" imgW="2082800" imgH="279400" progId="Equation.3">
                  <p:embed/>
                </p:oleObj>
              </mc:Choice>
              <mc:Fallback>
                <p:oleObj name="Equation" r:id="rId4" imgW="20828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0196" y="1647550"/>
                        <a:ext cx="4165600" cy="558800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637689"/>
              </p:ext>
            </p:extLst>
          </p:nvPr>
        </p:nvGraphicFramePr>
        <p:xfrm>
          <a:off x="5015384" y="2903905"/>
          <a:ext cx="27924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3" name="Equation" r:id="rId7" imgW="1396800" imgH="393480" progId="Equation.3">
                  <p:embed/>
                </p:oleObj>
              </mc:Choice>
              <mc:Fallback>
                <p:oleObj name="Equation" r:id="rId7" imgW="1396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5384" y="2903905"/>
                        <a:ext cx="2792412" cy="787400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252722"/>
              </p:ext>
            </p:extLst>
          </p:nvPr>
        </p:nvGraphicFramePr>
        <p:xfrm>
          <a:off x="1282700" y="3068638"/>
          <a:ext cx="2819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4" name="Equation" r:id="rId9" imgW="1409400" imgH="228600" progId="Equation.3">
                  <p:embed/>
                </p:oleObj>
              </mc:Choice>
              <mc:Fallback>
                <p:oleObj name="Equation" r:id="rId9" imgW="1409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3068638"/>
                        <a:ext cx="2819400" cy="457200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3044067" y="2349365"/>
            <a:ext cx="0" cy="395257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30415" y="3246076"/>
            <a:ext cx="371660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3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Environment </a:t>
            </a:r>
            <a:r>
              <a:rPr lang="en-US" dirty="0" smtClean="0">
                <a:cs typeface="Arial" charset="0"/>
              </a:rPr>
              <a:t>lighting: split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the </a:t>
            </a:r>
            <a:r>
              <a:rPr lang="en-US" dirty="0" smtClean="0"/>
              <a:t>integral: easier </a:t>
            </a:r>
            <a:r>
              <a:rPr lang="en-US" dirty="0"/>
              <a:t>to calculate the parts separately</a:t>
            </a:r>
          </a:p>
          <a:p>
            <a:endParaRPr lang="en-US" dirty="0"/>
          </a:p>
        </p:txBody>
      </p:sp>
      <p:sp>
        <p:nvSpPr>
          <p:cNvPr id="4" name="Content Placeholder 4"/>
          <p:cNvSpPr>
            <a:spLocks/>
          </p:cNvSpPr>
          <p:nvPr/>
        </p:nvSpPr>
        <p:spPr bwMode="auto">
          <a:xfrm>
            <a:off x="980604" y="2564579"/>
            <a:ext cx="32131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639" tIns="40819" rIns="81639" bIns="40819"/>
          <a:lstStyle/>
          <a:p>
            <a:pPr marL="304800" indent="-304800" algn="ctr" eaLnBrk="0" hangingPunct="0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solidFill>
                  <a:srgbClr val="FFFFFF"/>
                </a:solidFill>
              </a:rPr>
              <a:t>Environment map filtering</a:t>
            </a:r>
          </a:p>
        </p:txBody>
      </p:sp>
      <p:sp>
        <p:nvSpPr>
          <p:cNvPr id="5" name="Content Placeholder 4"/>
          <p:cNvSpPr>
            <a:spLocks/>
          </p:cNvSpPr>
          <p:nvPr/>
        </p:nvSpPr>
        <p:spPr bwMode="auto">
          <a:xfrm>
            <a:off x="4234197" y="2571750"/>
            <a:ext cx="4206542" cy="755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639" tIns="40819" rIns="81639" bIns="40819"/>
          <a:lstStyle/>
          <a:p>
            <a:pPr marL="304800" indent="-304800" algn="ctr" eaLnBrk="0" hangingPunct="0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solidFill>
                  <a:srgbClr val="FFFFFF"/>
                </a:solidFill>
              </a:rPr>
              <a:t>Environment </a:t>
            </a:r>
            <a:r>
              <a:rPr lang="en-US" sz="2000" dirty="0" smtClean="0">
                <a:solidFill>
                  <a:srgbClr val="FFFFFF"/>
                </a:solidFill>
              </a:rPr>
              <a:t>BRDF</a:t>
            </a:r>
          </a:p>
          <a:p>
            <a:pPr marL="304800" indent="-304800" algn="ctr" eaLnBrk="0" hangingPunct="0">
              <a:spcBef>
                <a:spcPct val="20000"/>
              </a:spcBef>
              <a:buFont typeface="Arial" charset="0"/>
              <a:buNone/>
            </a:pPr>
            <a:r>
              <a:rPr lang="en-US" sz="1400" dirty="0" smtClean="0">
                <a:solidFill>
                  <a:srgbClr val="FFFFFF"/>
                </a:solidFill>
              </a:rPr>
              <a:t>(also referred to as “Ambient BRDF”)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323768"/>
              </p:ext>
            </p:extLst>
          </p:nvPr>
        </p:nvGraphicFramePr>
        <p:xfrm>
          <a:off x="1104900" y="1666875"/>
          <a:ext cx="6934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5" name="Equation" r:id="rId4" imgW="3466800" imgH="279360" progId="Equation.3">
                  <p:embed/>
                </p:oleObj>
              </mc:Choice>
              <mc:Fallback>
                <p:oleObj name="Equation" r:id="rId4" imgW="346680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900" y="1666875"/>
                        <a:ext cx="6934200" cy="558800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4"/>
          <p:cNvSpPr>
            <a:spLocks/>
          </p:cNvSpPr>
          <p:nvPr/>
        </p:nvSpPr>
        <p:spPr bwMode="auto">
          <a:xfrm>
            <a:off x="1104900" y="3674899"/>
            <a:ext cx="3284401" cy="80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639" tIns="40819" rIns="81639" bIns="40819"/>
          <a:lstStyle/>
          <a:p>
            <a:pPr eaLnBrk="0" hangingPunct="0">
              <a:spcBef>
                <a:spcPct val="2000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Approximate with </a:t>
            </a:r>
            <a:r>
              <a:rPr lang="en-US" sz="2000" dirty="0" err="1" smtClean="0">
                <a:solidFill>
                  <a:srgbClr val="FFFFFF"/>
                </a:solidFill>
              </a:rPr>
              <a:t>mip</a:t>
            </a:r>
            <a:r>
              <a:rPr lang="en-US" sz="2000" dirty="0" smtClean="0">
                <a:solidFill>
                  <a:srgbClr val="FFFFFF"/>
                </a:solidFill>
              </a:rPr>
              <a:t> map pre-filtering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8" name="Content Placeholder 4"/>
          <p:cNvSpPr>
            <a:spLocks/>
          </p:cNvSpPr>
          <p:nvPr/>
        </p:nvSpPr>
        <p:spPr bwMode="auto">
          <a:xfrm>
            <a:off x="4649788" y="3680997"/>
            <a:ext cx="3960812" cy="808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639" tIns="40819" rIns="81639" bIns="40819"/>
          <a:lstStyle/>
          <a:p>
            <a:pPr eaLnBrk="0" hangingPunct="0">
              <a:spcBef>
                <a:spcPct val="20000"/>
              </a:spcBef>
            </a:pPr>
            <a:r>
              <a:rPr lang="en-US" sz="2000" dirty="0" smtClean="0">
                <a:solidFill>
                  <a:srgbClr val="FFFFFF"/>
                </a:solidFill>
              </a:rPr>
              <a:t>Approximate with cheap analytical expressions</a:t>
            </a:r>
            <a:endParaRPr lang="en-US" sz="2000" dirty="0">
              <a:solidFill>
                <a:srgbClr val="FFFFF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337468" y="3262143"/>
            <a:ext cx="0" cy="36576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587154" y="3256044"/>
            <a:ext cx="0" cy="36576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3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Environment </a:t>
            </a:r>
            <a:r>
              <a:rPr lang="en-US" dirty="0" smtClean="0">
                <a:cs typeface="Arial" charset="0"/>
              </a:rPr>
              <a:t>BRDF: reflectance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956"/>
            <a:ext cx="8229600" cy="568983"/>
          </a:xfrm>
        </p:spPr>
        <p:txBody>
          <a:bodyPr/>
          <a:lstStyle/>
          <a:p>
            <a:r>
              <a:rPr lang="en-US" dirty="0" smtClean="0"/>
              <a:t>From the Fresnel formulation: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341719"/>
              </p:ext>
            </p:extLst>
          </p:nvPr>
        </p:nvGraphicFramePr>
        <p:xfrm>
          <a:off x="2641600" y="1705034"/>
          <a:ext cx="3860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1" name="Equation" r:id="rId4" imgW="1930400" imgH="241300" progId="Equation.3">
                  <p:embed/>
                </p:oleObj>
              </mc:Choice>
              <mc:Fallback>
                <p:oleObj name="Equation" r:id="rId4" imgW="193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1705034"/>
                        <a:ext cx="3860800" cy="482600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809858"/>
              </p:ext>
            </p:extLst>
          </p:nvPr>
        </p:nvGraphicFramePr>
        <p:xfrm>
          <a:off x="942975" y="3284844"/>
          <a:ext cx="725805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" name="Equation" r:id="rId7" imgW="4838700" imgH="279400" progId="Equation.3">
                  <p:embed/>
                </p:oleObj>
              </mc:Choice>
              <mc:Fallback>
                <p:oleObj name="Equation" r:id="rId7" imgW="48387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3284844"/>
                        <a:ext cx="7258050" cy="419100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 flipH="1">
            <a:off x="3344934" y="2331065"/>
            <a:ext cx="539150" cy="792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892278" y="2331065"/>
            <a:ext cx="499732" cy="792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594023" y="397259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rf</a:t>
            </a:r>
            <a:r>
              <a:rPr lang="en-US" b="1" baseline="-25000" dirty="0">
                <a:solidFill>
                  <a:schemeClr val="bg1"/>
                </a:solidFill>
              </a:rPr>
              <a:t>0</a:t>
            </a:r>
            <a:r>
              <a:rPr lang="en-US" dirty="0" smtClean="0">
                <a:solidFill>
                  <a:schemeClr val="bg1"/>
                </a:solidFill>
              </a:rPr>
              <a:t> =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2956" y="397259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rf</a:t>
            </a:r>
            <a:r>
              <a:rPr lang="en-US" b="1" baseline="-25000" dirty="0">
                <a:solidFill>
                  <a:schemeClr val="bg1"/>
                </a:solidFill>
              </a:rPr>
              <a:t>0</a:t>
            </a:r>
            <a:r>
              <a:rPr lang="en-US" dirty="0" smtClean="0">
                <a:solidFill>
                  <a:schemeClr val="bg1"/>
                </a:solidFill>
              </a:rPr>
              <a:t> = 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344934" y="3857195"/>
            <a:ext cx="154734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81368" y="3831631"/>
            <a:ext cx="2377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83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integration in </a:t>
            </a:r>
            <a:r>
              <a:rPr lang="en-US" i="1" dirty="0" smtClean="0"/>
              <a:t>Mathematica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957"/>
            <a:ext cx="8229600" cy="899346"/>
          </a:xfrm>
        </p:spPr>
        <p:txBody>
          <a:bodyPr/>
          <a:lstStyle/>
          <a:p>
            <a:pPr marL="304800" indent="-304800" eaLnBrk="0" hangingPunct="0">
              <a:buFont typeface="Arial" charset="0"/>
              <a:buChar char="•"/>
            </a:pPr>
            <a:r>
              <a:rPr lang="en-US" dirty="0" smtClean="0"/>
              <a:t>Plotted </a:t>
            </a:r>
            <a:r>
              <a:rPr lang="en-US" dirty="0"/>
              <a:t>two sets of </a:t>
            </a:r>
            <a:r>
              <a:rPr lang="en-US" dirty="0" smtClean="0"/>
              <a:t>ground-truth curves for </a:t>
            </a:r>
            <a:r>
              <a:rPr lang="en-US" dirty="0"/>
              <a:t>rf</a:t>
            </a:r>
            <a:r>
              <a:rPr lang="en-US" baseline="-25000" dirty="0"/>
              <a:t>0</a:t>
            </a:r>
            <a:r>
              <a:rPr lang="en-US" dirty="0"/>
              <a:t> = 0 and rf</a:t>
            </a:r>
            <a:r>
              <a:rPr lang="en-US" baseline="-25000" dirty="0"/>
              <a:t>0</a:t>
            </a:r>
            <a:r>
              <a:rPr lang="en-US" dirty="0"/>
              <a:t> = 1</a:t>
            </a:r>
          </a:p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Each set contained curves for gloss values 0.0, 0.2, 0.4, 0.6, 0.8 </a:t>
            </a:r>
            <a:r>
              <a:rPr lang="en-US" dirty="0" smtClean="0"/>
              <a:t>and 1.0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52" y="1875995"/>
            <a:ext cx="4289854" cy="263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013" y="1875995"/>
            <a:ext cx="4289854" cy="263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27875" y="451764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rf</a:t>
            </a:r>
            <a:r>
              <a:rPr lang="en-US" b="1" baseline="-25000" dirty="0">
                <a:solidFill>
                  <a:schemeClr val="bg1"/>
                </a:solidFill>
              </a:rPr>
              <a:t>0</a:t>
            </a:r>
            <a:r>
              <a:rPr lang="en-US" dirty="0" smtClean="0">
                <a:solidFill>
                  <a:schemeClr val="bg1"/>
                </a:solidFill>
              </a:rPr>
              <a:t> =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80214" y="450853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rf</a:t>
            </a:r>
            <a:r>
              <a:rPr lang="en-US" b="1" baseline="-25000" dirty="0">
                <a:solidFill>
                  <a:schemeClr val="bg1"/>
                </a:solidFill>
              </a:rPr>
              <a:t>0</a:t>
            </a:r>
            <a:r>
              <a:rPr lang="en-US" dirty="0" smtClean="0">
                <a:solidFill>
                  <a:schemeClr val="bg1"/>
                </a:solidFill>
              </a:rPr>
              <a:t> = 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83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charset="0"/>
              </a:rPr>
              <a:t>Approximate curves: accurate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57" y="1252624"/>
            <a:ext cx="4296952" cy="2642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89" y="1252625"/>
            <a:ext cx="4289854" cy="263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27876" y="396899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rf</a:t>
            </a:r>
            <a:r>
              <a:rPr lang="en-US" b="1" baseline="-25000" dirty="0">
                <a:solidFill>
                  <a:schemeClr val="bg1"/>
                </a:solidFill>
              </a:rPr>
              <a:t>0</a:t>
            </a:r>
            <a:r>
              <a:rPr lang="en-US" dirty="0" smtClean="0">
                <a:solidFill>
                  <a:schemeClr val="bg1"/>
                </a:solidFill>
              </a:rPr>
              <a:t> =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0215" y="39598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rf</a:t>
            </a:r>
            <a:r>
              <a:rPr lang="en-US" b="1" baseline="-25000" dirty="0">
                <a:solidFill>
                  <a:schemeClr val="bg1"/>
                </a:solidFill>
              </a:rPr>
              <a:t>0</a:t>
            </a:r>
            <a:r>
              <a:rPr lang="en-US" dirty="0" smtClean="0">
                <a:solidFill>
                  <a:schemeClr val="bg1"/>
                </a:solidFill>
              </a:rPr>
              <a:t> =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7757" y="4613296"/>
            <a:ext cx="877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* HLSL expressions in the course notes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86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charset="0"/>
              </a:rPr>
              <a:t>Approximate curves: cheaper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27876" y="396899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rf</a:t>
            </a:r>
            <a:r>
              <a:rPr lang="en-US" b="1" baseline="-25000" dirty="0">
                <a:solidFill>
                  <a:schemeClr val="bg1"/>
                </a:solidFill>
              </a:rPr>
              <a:t>0</a:t>
            </a:r>
            <a:r>
              <a:rPr lang="en-US" dirty="0" smtClean="0">
                <a:solidFill>
                  <a:schemeClr val="bg1"/>
                </a:solidFill>
              </a:rPr>
              <a:t> =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80215" y="395989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rf</a:t>
            </a:r>
            <a:r>
              <a:rPr lang="en-US" b="1" baseline="-25000" dirty="0">
                <a:solidFill>
                  <a:schemeClr val="bg1"/>
                </a:solidFill>
              </a:rPr>
              <a:t>0</a:t>
            </a:r>
            <a:r>
              <a:rPr lang="en-US" dirty="0" smtClean="0">
                <a:solidFill>
                  <a:schemeClr val="bg1"/>
                </a:solidFill>
              </a:rPr>
              <a:t> = 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24" y="1252625"/>
            <a:ext cx="4289854" cy="263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584" y="1252625"/>
            <a:ext cx="4289854" cy="263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87757" y="4613296"/>
            <a:ext cx="8774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HLSL expressions in the course notes</a:t>
            </a:r>
          </a:p>
        </p:txBody>
      </p:sp>
    </p:spTree>
    <p:extLst>
      <p:ext uri="{BB962C8B-B14F-4D97-AF65-F5344CB8AC3E}">
        <p14:creationId xmlns:p14="http://schemas.microsoft.com/office/powerpoint/2010/main" val="1514181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Focus on </a:t>
            </a:r>
            <a:r>
              <a:rPr lang="en-US" dirty="0"/>
              <a:t>rf</a:t>
            </a:r>
            <a:r>
              <a:rPr lang="en-US" baseline="-25000" dirty="0"/>
              <a:t>0</a:t>
            </a:r>
            <a:r>
              <a:rPr lang="en-US" dirty="0"/>
              <a:t> = 0.04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957"/>
            <a:ext cx="8229600" cy="2155910"/>
          </a:xfrm>
        </p:spPr>
        <p:txBody>
          <a:bodyPr>
            <a:normAutofit/>
          </a:bodyPr>
          <a:lstStyle/>
          <a:p>
            <a:pPr marL="304800" indent="-304800" eaLnBrk="0" hangingPunct="0">
              <a:buFont typeface="Arial" charset="0"/>
              <a:buChar char="•"/>
            </a:pPr>
            <a:r>
              <a:rPr lang="en-US" dirty="0" smtClean="0"/>
              <a:t>Needed faster approximations</a:t>
            </a:r>
          </a:p>
          <a:p>
            <a:pPr marL="304800" indent="-304800" eaLnBrk="0" hangingPunct="0">
              <a:buFont typeface="Arial" charset="0"/>
              <a:buChar char="•"/>
            </a:pPr>
            <a:r>
              <a:rPr lang="en-US" dirty="0" smtClean="0"/>
              <a:t>We had </a:t>
            </a:r>
            <a:r>
              <a:rPr lang="en-US" dirty="0"/>
              <a:t>a special-case “simple” material (</a:t>
            </a:r>
            <a:r>
              <a:rPr lang="en-US" dirty="0" smtClean="0"/>
              <a:t>dielectric only</a:t>
            </a:r>
            <a:r>
              <a:rPr lang="en-US" dirty="0"/>
              <a:t>) with a hardcoded specular color of </a:t>
            </a:r>
            <a:r>
              <a:rPr lang="en-US" dirty="0" smtClean="0"/>
              <a:t>0.04</a:t>
            </a:r>
          </a:p>
          <a:p>
            <a:pPr marL="304800" indent="-304800" eaLnBrk="0" hangingPunct="0">
              <a:buFont typeface="Arial" charset="0"/>
              <a:buChar char="•"/>
            </a:pPr>
            <a:r>
              <a:rPr lang="en-US" dirty="0" smtClean="0"/>
              <a:t>Most </a:t>
            </a:r>
            <a:r>
              <a:rPr lang="en-US" dirty="0"/>
              <a:t>of our environment specular problems revolved around dielectrics</a:t>
            </a:r>
          </a:p>
          <a:p>
            <a:pPr marL="304800" indent="-304800" eaLnBrk="0" hangingPunct="0">
              <a:buFont typeface="Arial" charset="0"/>
              <a:buChar char="•"/>
            </a:pPr>
            <a:r>
              <a:rPr lang="en-US" dirty="0" smtClean="0"/>
              <a:t>Metals </a:t>
            </a:r>
            <a:r>
              <a:rPr lang="en-US" dirty="0"/>
              <a:t>looked good even with the cheapest </a:t>
            </a:r>
            <a:r>
              <a:rPr lang="en-US" dirty="0" smtClean="0"/>
              <a:t>approximations: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57489" y="3055867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a1vf(float g)</a:t>
            </a:r>
            <a:endParaRPr lang="en-US" sz="1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return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0.25 * g + 0.75;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54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Approximate </a:t>
            </a:r>
            <a:r>
              <a:rPr lang="en-US" dirty="0" smtClean="0">
                <a:cs typeface="Arial" charset="0"/>
              </a:rPr>
              <a:t>curves: </a:t>
            </a:r>
            <a:r>
              <a:rPr lang="en-US" dirty="0"/>
              <a:t>rf</a:t>
            </a:r>
            <a:r>
              <a:rPr lang="en-US" baseline="-25000" dirty="0"/>
              <a:t>0</a:t>
            </a:r>
            <a:r>
              <a:rPr lang="en-US" dirty="0"/>
              <a:t> = </a:t>
            </a:r>
            <a:r>
              <a:rPr lang="en-US" dirty="0" smtClean="0"/>
              <a:t>0.04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565" y="788114"/>
            <a:ext cx="8548165" cy="1583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float a004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(float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g, float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NoV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t = min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(0.475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* g, exp2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(-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9.28 *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NoV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	return (t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0.0275)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* g + 0.015;</a:t>
            </a:r>
          </a:p>
          <a:p>
            <a:pPr marL="0" inden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731" y="2271252"/>
            <a:ext cx="4300538" cy="264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75461" y="4635753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 = 0.0, 0.5, 1.0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4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Final </a:t>
            </a:r>
            <a:r>
              <a:rPr lang="en-US" dirty="0" smtClean="0">
                <a:cs typeface="Arial" charset="0"/>
              </a:rPr>
              <a:t>approximation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2879" y="867805"/>
            <a:ext cx="878413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float a0r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(float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g, float </a:t>
            </a:r>
            <a:r>
              <a:rPr lang="en-US" sz="1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NoV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en-US" sz="1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return (a004(g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NoV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 a1vf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(g)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0.04)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/ 0.96;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600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float3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EnvironmentBRDF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(float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g, float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NoV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float3 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rf0)</a:t>
            </a:r>
            <a:endParaRPr lang="en-US" sz="1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{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float4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 = 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float4(1/0.96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0.475, (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0.0275 - 0.25*0.04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)/0.96, 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0.25);</a:t>
            </a:r>
            <a:endParaRPr lang="en-US" sz="1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t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*= float4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(g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g, g, 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g);</a:t>
            </a:r>
            <a:endParaRPr lang="en-US" sz="1600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t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+= float4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(0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0, (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0.015 - 0.75*0.04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)/0.96, 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0.75)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a0 =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t.x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 * min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t.y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, exp2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(-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9.28 * </a:t>
            </a:r>
            <a:r>
              <a:rPr lang="en-US" sz="1600" dirty="0" err="1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NoV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))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t.z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float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a1 = </a:t>
            </a:r>
            <a:r>
              <a:rPr lang="en-US" sz="1600" dirty="0" err="1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t.w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	return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saturate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(a0 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+ rf0 </a:t>
            </a:r>
            <a:r>
              <a:rPr lang="en-US" sz="1600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* (a1 – a0))</a:t>
            </a:r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600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854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Environment </a:t>
            </a:r>
            <a:r>
              <a:rPr lang="en-US" dirty="0" smtClean="0">
                <a:cs typeface="Arial" charset="0"/>
              </a:rPr>
              <a:t>BRDF: old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31520"/>
            <a:ext cx="7315200" cy="4114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436281" y="1050395"/>
            <a:ext cx="3477050" cy="347705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4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charset="0"/>
              </a:rPr>
              <a:t>Black Ops: Microfacet BRDF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956"/>
            <a:ext cx="8229600" cy="533587"/>
          </a:xfrm>
        </p:spPr>
        <p:txBody>
          <a:bodyPr/>
          <a:lstStyle/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Based on </a:t>
            </a:r>
            <a:r>
              <a:rPr lang="en-US" dirty="0" smtClean="0"/>
              <a:t>Cook-Torrance:</a:t>
            </a:r>
            <a:endParaRPr lang="en-US" dirty="0"/>
          </a:p>
        </p:txBody>
      </p:sp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3517195"/>
              </p:ext>
            </p:extLst>
          </p:nvPr>
        </p:nvGraphicFramePr>
        <p:xfrm>
          <a:off x="3263900" y="1562732"/>
          <a:ext cx="2616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8" name="Equation" r:id="rId4" imgW="1307880" imgH="419040" progId="Equation.3">
                  <p:embed/>
                </p:oleObj>
              </mc:Choice>
              <mc:Fallback>
                <p:oleObj name="Equation" r:id="rId4" imgW="13078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00" y="1562732"/>
                        <a:ext cx="2616200" cy="838200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97371"/>
              </p:ext>
            </p:extLst>
          </p:nvPr>
        </p:nvGraphicFramePr>
        <p:xfrm>
          <a:off x="4572000" y="2825029"/>
          <a:ext cx="2768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" name="Equation" r:id="rId7" imgW="1384300" imgH="419100" progId="Equation.3">
                  <p:embed/>
                </p:oleObj>
              </mc:Choice>
              <mc:Fallback>
                <p:oleObj name="Equation" r:id="rId7" imgW="13843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825029"/>
                        <a:ext cx="2768600" cy="838200"/>
                      </a:xfrm>
                      <a:prstGeom prst="rect">
                        <a:avLst/>
                      </a:prstGeom>
                      <a:blipFill dpi="0" rotWithShape="1">
                        <a:blip r:embed="rId6"/>
                        <a:srcRect/>
                        <a:tile tx="0" ty="0" sx="100000" sy="100000" flip="none" algn="tl"/>
                      </a:blipFill>
                      <a:ln w="12700">
                        <a:solidFill>
                          <a:srgbClr val="A6A6A6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6749268"/>
              </p:ext>
            </p:extLst>
          </p:nvPr>
        </p:nvGraphicFramePr>
        <p:xfrm>
          <a:off x="3205424" y="4106593"/>
          <a:ext cx="27432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Equation" r:id="rId9" imgW="1371600" imgH="241200" progId="Equation.3">
                  <p:embed/>
                </p:oleObj>
              </mc:Choice>
              <mc:Fallback>
                <p:oleObj name="Equation" r:id="rId9" imgW="1371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424" y="4106593"/>
                        <a:ext cx="2743200" cy="482600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231718"/>
              </p:ext>
            </p:extLst>
          </p:nvPr>
        </p:nvGraphicFramePr>
        <p:xfrm>
          <a:off x="1902461" y="2830928"/>
          <a:ext cx="2081896" cy="787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Equation" r:id="rId11" imgW="1040948" imgH="393529" progId="Equation.3">
                  <p:embed/>
                </p:oleObj>
              </mc:Choice>
              <mc:Fallback>
                <p:oleObj name="Equation" r:id="rId11" imgW="1040948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2461" y="2830928"/>
                        <a:ext cx="2081896" cy="787058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5274023" y="2477335"/>
            <a:ext cx="0" cy="2831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27115" y="2464552"/>
            <a:ext cx="0" cy="2831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260258" y="3750612"/>
            <a:ext cx="0" cy="2831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07451" y="3737829"/>
            <a:ext cx="0" cy="2831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052857" y="4106593"/>
            <a:ext cx="808212" cy="482600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333135" y="1562732"/>
            <a:ext cx="607634" cy="4135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902461" y="2830928"/>
            <a:ext cx="2081896" cy="7870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3205424" y="4116812"/>
            <a:ext cx="847434" cy="4723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4754879" y="1562732"/>
            <a:ext cx="1067783" cy="41355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4572000" y="2825030"/>
            <a:ext cx="2768600" cy="8382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861069" y="4106593"/>
            <a:ext cx="1087555" cy="48260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805083" y="1987380"/>
            <a:ext cx="210312" cy="4135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940769" y="1562732"/>
            <a:ext cx="814111" cy="41355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4015395" y="1976284"/>
            <a:ext cx="1273375" cy="42464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48062" y="4589193"/>
            <a:ext cx="170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* </a:t>
            </a:r>
            <a:r>
              <a:rPr lang="en-US" dirty="0" err="1" smtClean="0">
                <a:solidFill>
                  <a:schemeClr val="bg1"/>
                </a:solidFill>
              </a:rPr>
              <a:t>pl</a:t>
            </a:r>
            <a:r>
              <a:rPr lang="en-US" dirty="0" smtClean="0">
                <a:solidFill>
                  <a:schemeClr val="bg1"/>
                </a:solidFill>
              </a:rPr>
              <a:t> = point light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07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Environment </a:t>
            </a:r>
            <a:r>
              <a:rPr lang="en-US" dirty="0" smtClean="0">
                <a:cs typeface="Arial" charset="0"/>
              </a:rPr>
              <a:t>BRDF: new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31520"/>
            <a:ext cx="7315200" cy="41148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436281" y="1050395"/>
            <a:ext cx="3477050" cy="347705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22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 charset="0"/>
              </a:rPr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err="1"/>
              <a:t>Naty</a:t>
            </a:r>
            <a:r>
              <a:rPr lang="en-US" dirty="0"/>
              <a:t> Hoffman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Marc </a:t>
            </a:r>
            <a:r>
              <a:rPr lang="en-US" dirty="0" err="1"/>
              <a:t>Olano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Jorge Jimenez</a:t>
            </a:r>
          </a:p>
          <a:p>
            <a:pPr>
              <a:buFont typeface="Arial" pitchFamily="34" charset="0"/>
              <a:buChar char="•"/>
            </a:pPr>
            <a:r>
              <a:rPr lang="en-US" dirty="0" err="1" smtClean="0"/>
              <a:t>Sébastien</a:t>
            </a:r>
            <a:r>
              <a:rPr lang="en-US" dirty="0" smtClean="0"/>
              <a:t> </a:t>
            </a:r>
            <a:r>
              <a:rPr lang="en-US" dirty="0" err="1"/>
              <a:t>Lagarde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Stephen Hill &amp; Stephen </a:t>
            </a:r>
            <a:r>
              <a:rPr lang="en-US" dirty="0" err="1"/>
              <a:t>McAuley</a:t>
            </a:r>
            <a:endParaRPr lang="en-US" dirty="0"/>
          </a:p>
          <a:p>
            <a:pPr>
              <a:buFont typeface="Arial" pitchFamily="34" charset="0"/>
              <a:buChar char="•"/>
            </a:pPr>
            <a:r>
              <a:rPr lang="en-US" dirty="0"/>
              <a:t>The team at </a:t>
            </a:r>
            <a:r>
              <a:rPr lang="en-US" dirty="0" err="1"/>
              <a:t>Treyarch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54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charset="0"/>
              </a:rPr>
              <a:t>We are hiring</a:t>
            </a:r>
            <a:endParaRPr lang="en-US" b="1" dirty="0">
              <a:cs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You can find a list of our open positions at </a:t>
            </a:r>
            <a:r>
              <a:rPr lang="en-US" dirty="0" smtClean="0">
                <a:hlinkClick r:id="rId2"/>
              </a:rPr>
              <a:t>www.activisionblizzard.com/careers</a:t>
            </a:r>
            <a:r>
              <a:rPr lang="en-US" dirty="0" smtClean="0"/>
              <a:t>.  Here is just a sample of what Treyarch currently has available:</a:t>
            </a:r>
          </a:p>
          <a:p>
            <a:endParaRPr lang="en-US" dirty="0" smtClean="0"/>
          </a:p>
          <a:p>
            <a:r>
              <a:rPr lang="en-US" dirty="0" smtClean="0"/>
              <a:t>Senior Graphics Engineer</a:t>
            </a:r>
          </a:p>
          <a:p>
            <a:r>
              <a:rPr lang="en-US" dirty="0" smtClean="0"/>
              <a:t>Senior Concept Artist-Vehicles/Weapons</a:t>
            </a:r>
          </a:p>
          <a:p>
            <a:r>
              <a:rPr lang="en-US" dirty="0" smtClean="0"/>
              <a:t>Senior Artist-Vehicles/Weapons</a:t>
            </a:r>
          </a:p>
          <a:p>
            <a:r>
              <a:rPr lang="en-US" dirty="0" smtClean="0"/>
              <a:t>Technical Animator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630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charset="0"/>
              </a:rPr>
              <a:t>Bonus slides</a:t>
            </a:r>
            <a:endParaRPr lang="en-US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charset="0"/>
              </a:rPr>
              <a:t>Black Ops II: new Fresnel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899957"/>
            <a:ext cx="3503259" cy="905546"/>
          </a:xfrm>
        </p:spPr>
        <p:txBody>
          <a:bodyPr/>
          <a:lstStyle/>
          <a:p>
            <a:r>
              <a:rPr lang="en-US" dirty="0"/>
              <a:t>Used </a:t>
            </a:r>
            <a:r>
              <a:rPr lang="en-US" i="1" dirty="0" err="1"/>
              <a:t>Mathematica</a:t>
            </a:r>
            <a:r>
              <a:rPr lang="en-US" dirty="0"/>
              <a:t> to </a:t>
            </a:r>
            <a:r>
              <a:rPr lang="en-US" dirty="0" smtClean="0"/>
              <a:t>fit candidate </a:t>
            </a:r>
            <a:r>
              <a:rPr lang="en-US" dirty="0"/>
              <a:t>curves</a:t>
            </a:r>
          </a:p>
          <a:p>
            <a:endParaRPr lang="en-US" dirty="0"/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95154"/>
              </p:ext>
            </p:extLst>
          </p:nvPr>
        </p:nvGraphicFramePr>
        <p:xfrm>
          <a:off x="3960458" y="1063276"/>
          <a:ext cx="467995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0" name="Equation" r:id="rId4" imgW="1879560" imgH="253800" progId="Equation.3">
                  <p:embed/>
                </p:oleObj>
              </mc:Choice>
              <mc:Fallback>
                <p:oleObj name="Equation" r:id="rId4" imgW="18795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0458" y="1063276"/>
                        <a:ext cx="4679950" cy="639762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 descr="fresnel_appro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694" y="2163260"/>
            <a:ext cx="4248613" cy="27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56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dow_masking_g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90" y="2678599"/>
            <a:ext cx="2346279" cy="1868400"/>
          </a:xfrm>
          <a:prstGeom prst="rect">
            <a:avLst/>
          </a:prstGeom>
        </p:spPr>
      </p:pic>
      <p:pic>
        <p:nvPicPr>
          <p:cNvPr id="14" name="Picture 13" descr="shadow_masking_g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63" y="2678599"/>
            <a:ext cx="2341776" cy="1868400"/>
          </a:xfrm>
          <a:prstGeom prst="rect">
            <a:avLst/>
          </a:prstGeom>
        </p:spPr>
      </p:pic>
      <p:pic>
        <p:nvPicPr>
          <p:cNvPr id="15" name="Picture 14" descr="shadow_masking_g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134" y="2678599"/>
            <a:ext cx="2341776" cy="18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Ops II: new visibility function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955"/>
            <a:ext cx="4108976" cy="1528737"/>
          </a:xfrm>
        </p:spPr>
        <p:txBody>
          <a:bodyPr/>
          <a:lstStyle/>
          <a:p>
            <a:r>
              <a:rPr lang="en-US" dirty="0"/>
              <a:t>Visually matched in </a:t>
            </a:r>
            <a:r>
              <a:rPr lang="en-US" dirty="0" smtClean="0"/>
              <a:t>game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n</a:t>
            </a:r>
            <a:r>
              <a:rPr lang="en-US" dirty="0" smtClean="0"/>
              <a:t>ot an exact </a:t>
            </a:r>
            <a:r>
              <a:rPr lang="en-US" dirty="0"/>
              <a:t>fit, but much </a:t>
            </a:r>
            <a:r>
              <a:rPr lang="en-US" dirty="0" smtClean="0"/>
              <a:t>faster)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830927"/>
              </p:ext>
            </p:extLst>
          </p:nvPr>
        </p:nvGraphicFramePr>
        <p:xfrm>
          <a:off x="4749800" y="1020763"/>
          <a:ext cx="3492500" cy="127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0" name="Equation" r:id="rId6" imgW="1752600" imgH="635000" progId="Equation.3">
                  <p:embed/>
                </p:oleObj>
              </mc:Choice>
              <mc:Fallback>
                <p:oleObj name="Equation" r:id="rId6" imgW="1752600" imgH="63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9800" y="1020763"/>
                        <a:ext cx="3492500" cy="1271587"/>
                      </a:xfrm>
                      <a:prstGeom prst="rect">
                        <a:avLst/>
                      </a:prstGeom>
                      <a:blipFill>
                        <a:blip r:embed="rId8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645914" y="460972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 = 0.0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70936" y="460972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 = 0.5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3707" y="4609723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 = 1.0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694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  <a:cs typeface="Arial" charset="0"/>
              </a:rPr>
              <a:t>Black Ops: normal </a:t>
            </a:r>
            <a:r>
              <a:rPr lang="en-US" dirty="0">
                <a:latin typeface="+mn-lt"/>
                <a:cs typeface="Arial" charset="0"/>
              </a:rPr>
              <a:t>distribution function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957"/>
            <a:ext cx="8229600" cy="763306"/>
          </a:xfrm>
        </p:spPr>
        <p:txBody>
          <a:bodyPr>
            <a:normAutofit/>
          </a:bodyPr>
          <a:lstStyle/>
          <a:p>
            <a:r>
              <a:rPr lang="en-US" dirty="0"/>
              <a:t>Blinn-</a:t>
            </a:r>
            <a:r>
              <a:rPr lang="en-US" dirty="0" smtClean="0"/>
              <a:t>Phong: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78917" y="1825047"/>
            <a:ext cx="5186165" cy="1493406"/>
            <a:chOff x="887286" y="1618132"/>
            <a:chExt cx="5186165" cy="1493406"/>
          </a:xfrm>
        </p:grpSpPr>
        <p:grpSp>
          <p:nvGrpSpPr>
            <p:cNvPr id="4" name="Group 3"/>
            <p:cNvGrpSpPr/>
            <p:nvPr/>
          </p:nvGrpSpPr>
          <p:grpSpPr>
            <a:xfrm>
              <a:off x="887286" y="1618132"/>
              <a:ext cx="2717800" cy="1493406"/>
              <a:chOff x="887286" y="1618132"/>
              <a:chExt cx="2717800" cy="1493406"/>
            </a:xfrm>
          </p:grpSpPr>
          <p:graphicFrame>
            <p:nvGraphicFramePr>
              <p:cNvPr id="9" name="Object 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3017851"/>
                  </p:ext>
                </p:extLst>
              </p:nvPr>
            </p:nvGraphicFramePr>
            <p:xfrm>
              <a:off x="887286" y="1618132"/>
              <a:ext cx="2717800" cy="787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4" name="Equation" r:id="rId4" imgW="1358640" imgH="393480" progId="Equation.3">
                      <p:embed/>
                    </p:oleObj>
                  </mc:Choice>
                  <mc:Fallback>
                    <p:oleObj name="Equation" r:id="rId4" imgW="1358640" imgH="3934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87286" y="1618132"/>
                            <a:ext cx="2717800" cy="787400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tile tx="0" ty="0" sx="100000" sy="100000" flip="none" algn="tl"/>
                          </a:blipFill>
                          <a:ln w="12700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Content Placeholder 4"/>
              <p:cNvSpPr>
                <a:spLocks/>
              </p:cNvSpPr>
              <p:nvPr/>
            </p:nvSpPr>
            <p:spPr bwMode="auto">
              <a:xfrm>
                <a:off x="992061" y="2588585"/>
                <a:ext cx="2528857" cy="5229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1639" tIns="40819" rIns="81639" bIns="40819"/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el-GR" sz="2000" dirty="0" smtClean="0">
                    <a:solidFill>
                      <a:srgbClr val="FFFFFF"/>
                    </a:solidFill>
                  </a:rPr>
                  <a:t>α</a:t>
                </a:r>
                <a:r>
                  <a:rPr lang="en-US" sz="2000" dirty="0" smtClean="0">
                    <a:solidFill>
                      <a:srgbClr val="FFFFFF"/>
                    </a:solidFill>
                  </a:rPr>
                  <a:t>: </a:t>
                </a:r>
                <a:r>
                  <a:rPr lang="en-US" sz="2000" dirty="0">
                    <a:solidFill>
                      <a:srgbClr val="FFFFFF"/>
                    </a:solidFill>
                  </a:rPr>
                  <a:t>specular </a:t>
                </a:r>
                <a:r>
                  <a:rPr lang="en-US" sz="2000" dirty="0" smtClean="0">
                    <a:solidFill>
                      <a:srgbClr val="FFFFFF"/>
                    </a:solidFill>
                  </a:rPr>
                  <a:t>power</a:t>
                </a:r>
                <a:endParaRPr lang="en-US" sz="20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481609" y="1783036"/>
              <a:ext cx="1591842" cy="1314217"/>
              <a:chOff x="4481609" y="1783036"/>
              <a:chExt cx="1591842" cy="1314217"/>
            </a:xfrm>
          </p:grpSpPr>
          <p:graphicFrame>
            <p:nvGraphicFramePr>
              <p:cNvPr id="10" name="Object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6636754"/>
                  </p:ext>
                </p:extLst>
              </p:nvPr>
            </p:nvGraphicFramePr>
            <p:xfrm>
              <a:off x="4619262" y="1783036"/>
              <a:ext cx="1320800" cy="406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565" name="Equation" r:id="rId7" imgW="660240" imgH="203040" progId="Equation.3">
                      <p:embed/>
                    </p:oleObj>
                  </mc:Choice>
                  <mc:Fallback>
                    <p:oleObj name="Equation" r:id="rId7" imgW="660240" imgH="2030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619262" y="1783036"/>
                            <a:ext cx="1320800" cy="406400"/>
                          </a:xfrm>
                          <a:prstGeom prst="rect">
                            <a:avLst/>
                          </a:prstGeom>
                          <a:blipFill>
                            <a:blip r:embed="rId6"/>
                            <a:tile tx="0" ty="0" sx="100000" sy="100000" flip="none" algn="tl"/>
                          </a:blipFill>
                          <a:ln w="12700">
                            <a:solidFill>
                              <a:schemeClr val="bg1">
                                <a:lumMod val="65000"/>
                              </a:schemeClr>
                            </a:solidFill>
                          </a:ln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Content Placeholder 4"/>
              <p:cNvSpPr>
                <a:spLocks/>
              </p:cNvSpPr>
              <p:nvPr/>
            </p:nvSpPr>
            <p:spPr bwMode="auto">
              <a:xfrm>
                <a:off x="4481609" y="2585115"/>
                <a:ext cx="1591842" cy="512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81639" tIns="40819" rIns="81639" bIns="40819"/>
              <a:lstStyle/>
              <a:p>
                <a:pPr algn="ctr" eaLnBrk="0" hangingPunct="0">
                  <a:spcBef>
                    <a:spcPct val="20000"/>
                  </a:spcBef>
                </a:pPr>
                <a:r>
                  <a:rPr lang="en-US" sz="2000" dirty="0" smtClean="0">
                    <a:solidFill>
                      <a:srgbClr val="FFFFFF"/>
                    </a:solidFill>
                  </a:rPr>
                  <a:t>g: </a:t>
                </a:r>
                <a:r>
                  <a:rPr lang="en-US" sz="2000" dirty="0">
                    <a:solidFill>
                      <a:srgbClr val="FFFFFF"/>
                    </a:solidFill>
                  </a:rPr>
                  <a:t>gloss</a:t>
                </a:r>
              </a:p>
            </p:txBody>
          </p:sp>
        </p:grpSp>
      </p:grpSp>
      <p:sp>
        <p:nvSpPr>
          <p:cNvPr id="7" name="Rectangle 6"/>
          <p:cNvSpPr/>
          <p:nvPr/>
        </p:nvSpPr>
        <p:spPr>
          <a:xfrm>
            <a:off x="600225" y="3730732"/>
            <a:ext cx="8024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Energy conserving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Physically plausible stretchy </a:t>
            </a:r>
            <a:r>
              <a:rPr lang="en-US" dirty="0" smtClean="0">
                <a:solidFill>
                  <a:schemeClr val="bg1"/>
                </a:solidFill>
              </a:rPr>
              <a:t>highlights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Cheaper replacement for Beckmann </a:t>
            </a:r>
            <a:r>
              <a:rPr lang="en-US" dirty="0" smtClean="0">
                <a:solidFill>
                  <a:schemeClr val="bg1"/>
                </a:solidFill>
              </a:rPr>
              <a:t>NDF (with parameter conversion)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348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Arial" charset="0"/>
              </a:rPr>
              <a:t>Black Ops: reflectance </a:t>
            </a:r>
            <a:r>
              <a:rPr lang="en-US" dirty="0">
                <a:cs typeface="Arial" charset="0"/>
              </a:rPr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800" indent="-304800" eaLnBrk="0" hangingPunct="0">
              <a:buFont typeface="Arial" charset="0"/>
              <a:buChar char="•"/>
            </a:pPr>
            <a:r>
              <a:rPr lang="en-US" dirty="0" err="1"/>
              <a:t>Schlick</a:t>
            </a:r>
            <a:r>
              <a:rPr lang="en-US" dirty="0"/>
              <a:t>-</a:t>
            </a:r>
            <a:r>
              <a:rPr lang="en-US" dirty="0" smtClean="0"/>
              <a:t>Fresnel:</a:t>
            </a:r>
            <a:endParaRPr 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51829"/>
              </p:ext>
            </p:extLst>
          </p:nvPr>
        </p:nvGraphicFramePr>
        <p:xfrm>
          <a:off x="2786784" y="2330450"/>
          <a:ext cx="3860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3" name="Equation" r:id="rId4" imgW="1930400" imgH="241300" progId="Equation.3">
                  <p:embed/>
                </p:oleObj>
              </mc:Choice>
              <mc:Fallback>
                <p:oleObj name="Equation" r:id="rId4" imgW="1930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6784" y="2330450"/>
                        <a:ext cx="3860800" cy="482600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4"/>
          <p:cNvSpPr>
            <a:spLocks/>
          </p:cNvSpPr>
          <p:nvPr/>
        </p:nvSpPr>
        <p:spPr bwMode="auto">
          <a:xfrm>
            <a:off x="2655983" y="2965550"/>
            <a:ext cx="4107199" cy="55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1639" tIns="40819" rIns="81639" bIns="40819"/>
          <a:lstStyle/>
          <a:p>
            <a:pPr algn="ctr" eaLnBrk="0" hangingPunct="0">
              <a:spcBef>
                <a:spcPct val="20000"/>
              </a:spcBef>
            </a:pPr>
            <a:r>
              <a:rPr lang="en-US" sz="2000" dirty="0">
                <a:solidFill>
                  <a:srgbClr val="FFFFFF"/>
                </a:solidFill>
              </a:rPr>
              <a:t>r</a:t>
            </a:r>
            <a:r>
              <a:rPr lang="en-US" sz="2000" dirty="0" smtClean="0">
                <a:solidFill>
                  <a:srgbClr val="FFFFFF"/>
                </a:solidFill>
              </a:rPr>
              <a:t>f</a:t>
            </a:r>
            <a:r>
              <a:rPr lang="en-US" sz="2000" baseline="-25000" dirty="0" smtClean="0">
                <a:solidFill>
                  <a:srgbClr val="FFFFFF"/>
                </a:solidFill>
              </a:rPr>
              <a:t>0</a:t>
            </a:r>
            <a:r>
              <a:rPr lang="en-US" sz="2000" dirty="0" smtClean="0">
                <a:solidFill>
                  <a:srgbClr val="FFFFFF"/>
                </a:solidFill>
              </a:rPr>
              <a:t>: base reflectance (specular color)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92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Ops: visibility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9957"/>
            <a:ext cx="8229600" cy="621416"/>
          </a:xfrm>
        </p:spPr>
        <p:txBody>
          <a:bodyPr/>
          <a:lstStyle/>
          <a:p>
            <a:pPr marL="304800" indent="-304800" eaLnBrk="0" hangingPunct="0">
              <a:buFont typeface="Arial" charset="0"/>
              <a:buChar char="•"/>
            </a:pPr>
            <a:r>
              <a:rPr lang="en-US" dirty="0" err="1"/>
              <a:t>Schlick</a:t>
            </a:r>
            <a:r>
              <a:rPr lang="en-US" dirty="0"/>
              <a:t>-</a:t>
            </a:r>
            <a:r>
              <a:rPr lang="en-US" dirty="0" smtClean="0"/>
              <a:t>Smith:</a:t>
            </a:r>
          </a:p>
        </p:txBody>
      </p:sp>
      <p:graphicFrame>
        <p:nvGraphicFramePr>
          <p:cNvPr id="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04107"/>
              </p:ext>
            </p:extLst>
          </p:nvPr>
        </p:nvGraphicFramePr>
        <p:xfrm>
          <a:off x="1905000" y="1644650"/>
          <a:ext cx="53340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7" name="Equation" r:id="rId4" imgW="2667000" imgH="863600" progId="Equation.3">
                  <p:embed/>
                </p:oleObj>
              </mc:Choice>
              <mc:Fallback>
                <p:oleObj name="Equation" r:id="rId4" imgW="2667000" imgH="863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1644650"/>
                        <a:ext cx="5334000" cy="1727200"/>
                      </a:xfrm>
                      <a:prstGeom prst="rect">
                        <a:avLst/>
                      </a:prstGeom>
                      <a:blipFill>
                        <a:blip r:embed="rId6"/>
                        <a:tile tx="0" ty="0" sx="100000" sy="100000" flip="none" algn="tl"/>
                      </a:blipFill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554421" y="3720662"/>
            <a:ext cx="8229600" cy="1150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800" indent="-304800" eaLnBrk="0" hangingPunct="0">
              <a:buFont typeface="Arial" charset="0"/>
              <a:buChar char="•"/>
            </a:pPr>
            <a:r>
              <a:rPr lang="en-US" sz="1600" dirty="0" smtClean="0"/>
              <a:t>Compared favorably to:</a:t>
            </a:r>
            <a:endParaRPr lang="en-US" sz="1600" dirty="0"/>
          </a:p>
          <a:p>
            <a:pPr marL="704850" lvl="1" indent="-304800" eaLnBrk="0" hangingPunct="0">
              <a:buFont typeface="Arial" charset="0"/>
              <a:buChar char="•"/>
            </a:pPr>
            <a:r>
              <a:rPr lang="en-US" sz="1600" dirty="0" smtClean="0"/>
              <a:t>No visibility V(l, v, h</a:t>
            </a:r>
            <a:r>
              <a:rPr lang="en-US" sz="1600" i="1" dirty="0" smtClean="0"/>
              <a:t>)</a:t>
            </a:r>
            <a:r>
              <a:rPr lang="en-US" sz="1600" dirty="0" smtClean="0"/>
              <a:t> = 1 </a:t>
            </a:r>
          </a:p>
          <a:p>
            <a:pPr marL="704850" lvl="1" indent="-304800" eaLnBrk="0" hangingPunct="0">
              <a:buFont typeface="Arial" charset="0"/>
              <a:buChar char="•"/>
            </a:pPr>
            <a:r>
              <a:rPr lang="en-US" sz="1600" dirty="0" smtClean="0"/>
              <a:t>Cook-Torrance and </a:t>
            </a:r>
            <a:r>
              <a:rPr lang="en-US" sz="1600" dirty="0" err="1" smtClean="0"/>
              <a:t>Kelemen</a:t>
            </a:r>
            <a:r>
              <a:rPr lang="en-US" sz="1600" dirty="0" smtClean="0"/>
              <a:t>/</a:t>
            </a:r>
            <a:r>
              <a:rPr lang="en-US" sz="1600" dirty="0" err="1" smtClean="0"/>
              <a:t>Szirmay-Kalos</a:t>
            </a:r>
            <a:r>
              <a:rPr lang="en-US" sz="1600" dirty="0" smtClean="0"/>
              <a:t> (no gloss/roughness consideration)</a:t>
            </a:r>
          </a:p>
        </p:txBody>
      </p:sp>
    </p:spTree>
    <p:extLst>
      <p:ext uri="{BB962C8B-B14F-4D97-AF65-F5344CB8AC3E}">
        <p14:creationId xmlns:p14="http://schemas.microsoft.com/office/powerpoint/2010/main" val="366755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Ops: environment map normalization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42787"/>
            <a:ext cx="3658111" cy="2057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946" y="2342788"/>
            <a:ext cx="3658111" cy="205768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899957"/>
            <a:ext cx="8229600" cy="944610"/>
          </a:xfrm>
        </p:spPr>
        <p:txBody>
          <a:bodyPr>
            <a:normAutofit/>
          </a:bodyPr>
          <a:lstStyle/>
          <a:p>
            <a:r>
              <a:rPr lang="en-US" dirty="0" smtClean="0"/>
              <a:t>Method to “fit” the environment map’s reflection to varying lighting conditions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272052" y="3371631"/>
            <a:ext cx="407694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929039" y="2789794"/>
            <a:ext cx="1292973" cy="129297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23284" y="2789792"/>
            <a:ext cx="1292973" cy="129297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52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Ops: normalization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0" hangingPunct="0">
              <a:buNone/>
            </a:pPr>
            <a:r>
              <a:rPr lang="en-US" sz="1800" dirty="0"/>
              <a:t>Offline:</a:t>
            </a:r>
            <a:endParaRPr lang="en-US" sz="1800" i="1" dirty="0"/>
          </a:p>
          <a:p>
            <a:pPr marL="661988" lvl="1" indent="-254000" eaLnBrk="0" hangingPunct="0">
              <a:buNone/>
            </a:pPr>
            <a:r>
              <a:rPr lang="en-US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env_sh9 = capture_sh9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env_pos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661988" lvl="1" indent="-254000" eaLnBrk="0" hangingPunc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env_average_irradiance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env_sh9[0];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661988" lvl="1" indent="-254000" eaLnBrk="0" hangingPunc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for_each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texel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in environment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map)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661988" lvl="1" indent="-254000" eaLnBrk="0" hangingPunct="0">
              <a:buNone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	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texel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/= 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env_average_irradiance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 marL="0" indent="0" eaLnBrk="0" hangingPunct="0">
              <a:buNone/>
            </a:pPr>
            <a:r>
              <a:rPr lang="en-US" sz="1800" dirty="0" smtClean="0"/>
              <a:t>Pixel </a:t>
            </a:r>
            <a:r>
              <a:rPr lang="en-US" sz="1800" dirty="0"/>
              <a:t>Shader:</a:t>
            </a:r>
            <a:endParaRPr lang="en-US" sz="1800" i="1" dirty="0"/>
          </a:p>
          <a:p>
            <a:pPr marL="661988" lvl="1" indent="-254000" eaLnBrk="0" hangingPunct="0">
              <a:buNone/>
            </a:pPr>
            <a:r>
              <a:rPr lang="en-US" dirty="0"/>
              <a:t>	</a:t>
            </a:r>
            <a:r>
              <a:rPr lang="en-US" sz="1600" dirty="0" err="1">
                <a:latin typeface="Courier New" pitchFamily="49" charset="0"/>
                <a:cs typeface="Courier New" pitchFamily="49" charset="0"/>
              </a:rPr>
              <a:t>env_color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 = sample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env_map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) *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pixel_average_irradiance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;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0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Black Ops: environment map pre-filtering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Offline, </a:t>
            </a:r>
            <a:r>
              <a:rPr lang="en-US" dirty="0" err="1"/>
              <a:t>CubeMapGen</a:t>
            </a:r>
            <a:endParaRPr lang="en-US" dirty="0"/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/>
              <a:t>Angular Gaussian filter</a:t>
            </a:r>
          </a:p>
          <a:p>
            <a:pPr marL="661988" lvl="1" indent="-254000" eaLnBrk="0" hangingPunct="0">
              <a:buFont typeface="Arial" charset="0"/>
              <a:buChar char="–"/>
            </a:pPr>
            <a:r>
              <a:rPr lang="en-US" dirty="0"/>
              <a:t>Edge </a:t>
            </a:r>
            <a:r>
              <a:rPr lang="en-US" dirty="0" err="1"/>
              <a:t>fixup</a:t>
            </a:r>
            <a:endParaRPr lang="en-US" dirty="0"/>
          </a:p>
          <a:p>
            <a:pPr marL="304800" indent="-304800" eaLnBrk="0" hangingPunct="0">
              <a:buFont typeface="Arial" charset="0"/>
              <a:buChar char="•"/>
            </a:pPr>
            <a:r>
              <a:rPr lang="en-US" dirty="0"/>
              <a:t>Pixel shader selects </a:t>
            </a:r>
            <a:r>
              <a:rPr lang="en-US" dirty="0" err="1"/>
              <a:t>mip</a:t>
            </a:r>
            <a:r>
              <a:rPr lang="en-US" dirty="0"/>
              <a:t> as a linear function of </a:t>
            </a:r>
            <a:r>
              <a:rPr lang="en-US" dirty="0" smtClean="0"/>
              <a:t>gloss:</a:t>
            </a:r>
          </a:p>
          <a:p>
            <a:pPr marL="0" indent="0" algn="ctr" eaLnBrk="0" hangingPunct="0">
              <a:buNone/>
            </a:pPr>
            <a:r>
              <a:rPr lang="en-US" sz="1600" dirty="0" err="1" smtClean="0">
                <a:solidFill>
                  <a:srgbClr val="FFFF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texCUBElod</a:t>
            </a:r>
            <a:r>
              <a:rPr lang="en-US" sz="1600" dirty="0" smtClean="0">
                <a:solidFill>
                  <a:srgbClr val="FFFF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(</a:t>
            </a:r>
            <a:r>
              <a:rPr lang="en-US" sz="1600" dirty="0" err="1" smtClean="0">
                <a:solidFill>
                  <a:srgbClr val="FFFF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uv</a:t>
            </a:r>
            <a:r>
              <a:rPr lang="en-US" sz="1600" dirty="0" smtClean="0">
                <a:solidFill>
                  <a:srgbClr val="FFFF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, float4(R, </a:t>
            </a:r>
            <a:r>
              <a:rPr lang="en-US" sz="1600" dirty="0" err="1" smtClean="0">
                <a:solidFill>
                  <a:srgbClr val="FFFF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nMips</a:t>
            </a:r>
            <a:r>
              <a:rPr lang="en-US" sz="1600" dirty="0" smtClean="0">
                <a:solidFill>
                  <a:srgbClr val="FFFF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– gloss * </a:t>
            </a:r>
            <a:r>
              <a:rPr lang="en-US" sz="1600" dirty="0" err="1" smtClean="0">
                <a:solidFill>
                  <a:srgbClr val="FFFF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nMips</a:t>
            </a:r>
            <a:r>
              <a:rPr lang="en-US" sz="1600" dirty="0" smtClean="0">
                <a:solidFill>
                  <a:srgbClr val="FFFFFF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));</a:t>
            </a:r>
            <a:endParaRPr lang="en-US" sz="1600" dirty="0" smtClean="0">
              <a:solidFill>
                <a:srgbClr val="FFFFFF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3181350"/>
            <a:ext cx="77724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73966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1555</Words>
  <Application>Microsoft Macintosh PowerPoint</Application>
  <PresentationFormat>On-screen Show (16:9)</PresentationFormat>
  <Paragraphs>271</Paragraphs>
  <Slides>35</Slides>
  <Notes>29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Office Theme</vt:lpstr>
      <vt:lpstr>Equation</vt:lpstr>
      <vt:lpstr>PowerPoint Presentation</vt:lpstr>
      <vt:lpstr>Black Ops: shading model</vt:lpstr>
      <vt:lpstr>Black Ops: Microfacet BRDF</vt:lpstr>
      <vt:lpstr>Black Ops: normal distribution function</vt:lpstr>
      <vt:lpstr>Black Ops: reflectance function</vt:lpstr>
      <vt:lpstr>Black Ops: visibility function</vt:lpstr>
      <vt:lpstr>Black Ops: environment map normalization</vt:lpstr>
      <vt:lpstr>Black Ops: normalization algorithm</vt:lpstr>
      <vt:lpstr>Black Ops: environment map pre-filtering</vt:lpstr>
      <vt:lpstr>Black Ops: environment map “Fresnel”</vt:lpstr>
      <vt:lpstr>Getting More Physical in Call of Duty: Black Ops II</vt:lpstr>
      <vt:lpstr>Environment map normalization: problem</vt:lpstr>
      <vt:lpstr>Environment map normalization: new idea</vt:lpstr>
      <vt:lpstr>Improved normalization algorithm</vt:lpstr>
      <vt:lpstr>Environment map normalization: old method</vt:lpstr>
      <vt:lpstr>Environment map normalization: new method</vt:lpstr>
      <vt:lpstr>Improved environment map pre-filtering</vt:lpstr>
      <vt:lpstr>Environment map pre-filtering: old method</vt:lpstr>
      <vt:lpstr>Environment map pre-filtering: new method</vt:lpstr>
      <vt:lpstr>Environment lighting: ground truth</vt:lpstr>
      <vt:lpstr>Environment lighting: split approximation</vt:lpstr>
      <vt:lpstr>Environment BRDF: reflectance interpolation</vt:lpstr>
      <vt:lpstr>Numerical integration in Mathematica</vt:lpstr>
      <vt:lpstr>Approximate curves: accurate</vt:lpstr>
      <vt:lpstr>Approximate curves: cheaper</vt:lpstr>
      <vt:lpstr>Focus on rf0 = 0.04</vt:lpstr>
      <vt:lpstr>Approximate curves: rf0 = 0.04</vt:lpstr>
      <vt:lpstr>Final approximation</vt:lpstr>
      <vt:lpstr>Environment BRDF: old method</vt:lpstr>
      <vt:lpstr>Environment BRDF: new method</vt:lpstr>
      <vt:lpstr>Acknowledgments</vt:lpstr>
      <vt:lpstr>We are hiring</vt:lpstr>
      <vt:lpstr>Bonus slides</vt:lpstr>
      <vt:lpstr>Black Ops II: new Fresnel approximation</vt:lpstr>
      <vt:lpstr>Black Ops II: new visibility function approximation</vt:lpstr>
    </vt:vector>
  </TitlesOfParts>
  <Manager/>
  <Company>Treyarch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Getting More Physical in Call of Duty: Black Ops II</dc:subject>
  <dc:creator>Dimitar Lazarov</dc:creator>
  <cp:keywords>physically based shading, BRDF, environment, lighting, shading, Fresnel</cp:keywords>
  <dc:description/>
  <cp:lastModifiedBy>Stephen Hill</cp:lastModifiedBy>
  <cp:revision>254</cp:revision>
  <dcterms:created xsi:type="dcterms:W3CDTF">2013-07-17T04:21:44Z</dcterms:created>
  <dcterms:modified xsi:type="dcterms:W3CDTF">2013-07-30T22:57:23Z</dcterms:modified>
  <cp:category/>
</cp:coreProperties>
</file>